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67" r:id="rId5"/>
    <p:sldId id="268" r:id="rId6"/>
    <p:sldId id="269" r:id="rId7"/>
    <p:sldId id="265" r:id="rId8"/>
    <p:sldId id="266" r:id="rId9"/>
    <p:sldId id="259" r:id="rId10"/>
    <p:sldId id="260" r:id="rId11"/>
    <p:sldId id="261" r:id="rId12"/>
    <p:sldId id="263" r:id="rId13"/>
    <p:sldId id="271" r:id="rId14"/>
    <p:sldId id="270"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41" autoAdjust="0"/>
  </p:normalViewPr>
  <p:slideViewPr>
    <p:cSldViewPr snapToGrid="0">
      <p:cViewPr varScale="1">
        <p:scale>
          <a:sx n="78" d="100"/>
          <a:sy n="78" d="100"/>
        </p:scale>
        <p:origin x="878" y="6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6B2B9D5-DB3E-4982-A571-11BE5CFAB9D0}" type="doc">
      <dgm:prSet loTypeId="urn:microsoft.com/office/officeart/2005/8/layout/vProcess5" loCatId="process" qsTypeId="urn:microsoft.com/office/officeart/2005/8/quickstyle/simple1" qsCatId="simple" csTypeId="urn:microsoft.com/office/officeart/2005/8/colors/accent1_2" csCatId="accent1"/>
      <dgm:spPr/>
      <dgm:t>
        <a:bodyPr/>
        <a:lstStyle/>
        <a:p>
          <a:endParaRPr lang="en-US"/>
        </a:p>
      </dgm:t>
    </dgm:pt>
    <dgm:pt modelId="{0716C961-425F-43E1-9845-53FF8F0ACF59}">
      <dgm:prSet/>
      <dgm:spPr/>
      <dgm:t>
        <a:bodyPr/>
        <a:lstStyle/>
        <a:p>
          <a:r>
            <a:rPr lang="en-US" b="1"/>
            <a:t>ANALYSIS OF INTERNSHIPS AND CODING LEVEL</a:t>
          </a:r>
          <a:endParaRPr lang="en-US"/>
        </a:p>
      </dgm:t>
    </dgm:pt>
    <dgm:pt modelId="{ADD3068F-42DA-4384-848F-1A948F2C496F}" type="parTrans" cxnId="{29FA75D0-518A-443D-94C1-3DB37C1763DC}">
      <dgm:prSet/>
      <dgm:spPr/>
      <dgm:t>
        <a:bodyPr/>
        <a:lstStyle/>
        <a:p>
          <a:endParaRPr lang="en-US"/>
        </a:p>
      </dgm:t>
    </dgm:pt>
    <dgm:pt modelId="{6EA2FD13-1DF9-4167-9DA6-D3FA2EBA79F3}" type="sibTrans" cxnId="{29FA75D0-518A-443D-94C1-3DB37C1763DC}">
      <dgm:prSet/>
      <dgm:spPr/>
      <dgm:t>
        <a:bodyPr/>
        <a:lstStyle/>
        <a:p>
          <a:endParaRPr lang="en-US"/>
        </a:p>
      </dgm:t>
    </dgm:pt>
    <dgm:pt modelId="{68497078-DC58-44F3-B3AB-DB426088BB12}">
      <dgm:prSet/>
      <dgm:spPr/>
      <dgm:t>
        <a:bodyPr/>
        <a:lstStyle/>
        <a:p>
          <a:r>
            <a:rPr lang="en-US"/>
            <a:t>The line chart reveals:</a:t>
          </a:r>
        </a:p>
      </dgm:t>
    </dgm:pt>
    <dgm:pt modelId="{330044D6-1571-4320-9954-A137831C56BC}" type="parTrans" cxnId="{5C73CEBE-4290-47F3-9280-7ADFE71D749A}">
      <dgm:prSet/>
      <dgm:spPr/>
      <dgm:t>
        <a:bodyPr/>
        <a:lstStyle/>
        <a:p>
          <a:endParaRPr lang="en-US"/>
        </a:p>
      </dgm:t>
    </dgm:pt>
    <dgm:pt modelId="{29047D5C-D84E-466D-9609-F0DAC4263D5F}" type="sibTrans" cxnId="{5C73CEBE-4290-47F3-9280-7ADFE71D749A}">
      <dgm:prSet/>
      <dgm:spPr/>
      <dgm:t>
        <a:bodyPr/>
        <a:lstStyle/>
        <a:p>
          <a:endParaRPr lang="en-US"/>
        </a:p>
      </dgm:t>
    </dgm:pt>
    <dgm:pt modelId="{D3228020-5FF9-43EB-9EBD-D28FAD2996B7}">
      <dgm:prSet/>
      <dgm:spPr/>
      <dgm:t>
        <a:bodyPr/>
        <a:lstStyle/>
        <a:p>
          <a:r>
            <a:rPr lang="en-US"/>
            <a:t>Students with </a:t>
          </a:r>
          <a:r>
            <a:rPr lang="en-US" b="1"/>
            <a:t>advanced coding skills</a:t>
          </a:r>
          <a:r>
            <a:rPr lang="en-US"/>
            <a:t> and </a:t>
          </a:r>
          <a:r>
            <a:rPr lang="en-US" b="1"/>
            <a:t>multiple internships</a:t>
          </a:r>
          <a:r>
            <a:rPr lang="en-US"/>
            <a:t> are more likely to be placed.</a:t>
          </a:r>
        </a:p>
      </dgm:t>
    </dgm:pt>
    <dgm:pt modelId="{975A30E8-7EE6-48C9-9D7B-30EE4353B04F}" type="parTrans" cxnId="{4E2DE24E-54C5-4998-9616-453414A9C373}">
      <dgm:prSet/>
      <dgm:spPr/>
      <dgm:t>
        <a:bodyPr/>
        <a:lstStyle/>
        <a:p>
          <a:endParaRPr lang="en-US"/>
        </a:p>
      </dgm:t>
    </dgm:pt>
    <dgm:pt modelId="{181C87AA-3467-4AD8-8862-7AA7E7C51E6B}" type="sibTrans" cxnId="{4E2DE24E-54C5-4998-9616-453414A9C373}">
      <dgm:prSet/>
      <dgm:spPr/>
      <dgm:t>
        <a:bodyPr/>
        <a:lstStyle/>
        <a:p>
          <a:endParaRPr lang="en-US"/>
        </a:p>
      </dgm:t>
    </dgm:pt>
    <dgm:pt modelId="{021D7EF3-7F88-4ABA-866C-619AF6DC7584}">
      <dgm:prSet/>
      <dgm:spPr/>
      <dgm:t>
        <a:bodyPr/>
        <a:lstStyle/>
        <a:p>
          <a:r>
            <a:rPr lang="en-US" b="1"/>
            <a:t>Basic skill level</a:t>
          </a:r>
          <a:r>
            <a:rPr lang="en-US"/>
            <a:t> correlates with lower placement rates.</a:t>
          </a:r>
        </a:p>
      </dgm:t>
    </dgm:pt>
    <dgm:pt modelId="{AC04C904-CBE7-4E90-A44E-AAE937F8F66A}" type="parTrans" cxnId="{ED73C364-EC3D-4EAF-965B-BC2FF9D425F5}">
      <dgm:prSet/>
      <dgm:spPr/>
      <dgm:t>
        <a:bodyPr/>
        <a:lstStyle/>
        <a:p>
          <a:endParaRPr lang="en-US"/>
        </a:p>
      </dgm:t>
    </dgm:pt>
    <dgm:pt modelId="{DE941DD0-1B9D-4424-993D-C2C11DCF64E9}" type="sibTrans" cxnId="{ED73C364-EC3D-4EAF-965B-BC2FF9D425F5}">
      <dgm:prSet/>
      <dgm:spPr/>
      <dgm:t>
        <a:bodyPr/>
        <a:lstStyle/>
        <a:p>
          <a:endParaRPr lang="en-US"/>
        </a:p>
      </dgm:t>
    </dgm:pt>
    <dgm:pt modelId="{2BB6AA03-75A9-4421-AE82-76688E7EA6C8}">
      <dgm:prSet/>
      <dgm:spPr/>
      <dgm:t>
        <a:bodyPr/>
        <a:lstStyle/>
        <a:p>
          <a:r>
            <a:rPr lang="en-US"/>
            <a:t>Internships significantly boost placement chances across all skill levels.</a:t>
          </a:r>
        </a:p>
      </dgm:t>
    </dgm:pt>
    <dgm:pt modelId="{784E15A6-C44E-460B-8329-65BBF376D58E}" type="parTrans" cxnId="{11669377-2060-4DA1-874D-3493DDA2B4A4}">
      <dgm:prSet/>
      <dgm:spPr/>
      <dgm:t>
        <a:bodyPr/>
        <a:lstStyle/>
        <a:p>
          <a:endParaRPr lang="en-US"/>
        </a:p>
      </dgm:t>
    </dgm:pt>
    <dgm:pt modelId="{3CB35E2E-1FAE-4D07-8D41-CCE8FA50669E}" type="sibTrans" cxnId="{11669377-2060-4DA1-874D-3493DDA2B4A4}">
      <dgm:prSet/>
      <dgm:spPr/>
      <dgm:t>
        <a:bodyPr/>
        <a:lstStyle/>
        <a:p>
          <a:endParaRPr lang="en-US"/>
        </a:p>
      </dgm:t>
    </dgm:pt>
    <dgm:pt modelId="{0B87253D-3D70-4F3B-AC43-AC77C870718E}" type="pres">
      <dgm:prSet presAssocID="{16B2B9D5-DB3E-4982-A571-11BE5CFAB9D0}" presName="outerComposite" presStyleCnt="0">
        <dgm:presLayoutVars>
          <dgm:chMax val="5"/>
          <dgm:dir/>
          <dgm:resizeHandles val="exact"/>
        </dgm:presLayoutVars>
      </dgm:prSet>
      <dgm:spPr/>
    </dgm:pt>
    <dgm:pt modelId="{9A8229DE-B5F4-4668-9B08-E4E5DDC5158B}" type="pres">
      <dgm:prSet presAssocID="{16B2B9D5-DB3E-4982-A571-11BE5CFAB9D0}" presName="dummyMaxCanvas" presStyleCnt="0">
        <dgm:presLayoutVars/>
      </dgm:prSet>
      <dgm:spPr/>
    </dgm:pt>
    <dgm:pt modelId="{B424F9DF-40F8-47A0-97CB-D82E03610249}" type="pres">
      <dgm:prSet presAssocID="{16B2B9D5-DB3E-4982-A571-11BE5CFAB9D0}" presName="FiveNodes_1" presStyleLbl="node1" presStyleIdx="0" presStyleCnt="5">
        <dgm:presLayoutVars>
          <dgm:bulletEnabled val="1"/>
        </dgm:presLayoutVars>
      </dgm:prSet>
      <dgm:spPr/>
    </dgm:pt>
    <dgm:pt modelId="{675739A5-4B05-4BE2-AB3F-6AB2A3E3AF85}" type="pres">
      <dgm:prSet presAssocID="{16B2B9D5-DB3E-4982-A571-11BE5CFAB9D0}" presName="FiveNodes_2" presStyleLbl="node1" presStyleIdx="1" presStyleCnt="5">
        <dgm:presLayoutVars>
          <dgm:bulletEnabled val="1"/>
        </dgm:presLayoutVars>
      </dgm:prSet>
      <dgm:spPr/>
    </dgm:pt>
    <dgm:pt modelId="{450729CB-7C04-4B49-AD4A-D2C6AAF230FA}" type="pres">
      <dgm:prSet presAssocID="{16B2B9D5-DB3E-4982-A571-11BE5CFAB9D0}" presName="FiveNodes_3" presStyleLbl="node1" presStyleIdx="2" presStyleCnt="5">
        <dgm:presLayoutVars>
          <dgm:bulletEnabled val="1"/>
        </dgm:presLayoutVars>
      </dgm:prSet>
      <dgm:spPr/>
    </dgm:pt>
    <dgm:pt modelId="{15BA3452-20EE-47AB-8BA8-49247A020091}" type="pres">
      <dgm:prSet presAssocID="{16B2B9D5-DB3E-4982-A571-11BE5CFAB9D0}" presName="FiveNodes_4" presStyleLbl="node1" presStyleIdx="3" presStyleCnt="5">
        <dgm:presLayoutVars>
          <dgm:bulletEnabled val="1"/>
        </dgm:presLayoutVars>
      </dgm:prSet>
      <dgm:spPr/>
    </dgm:pt>
    <dgm:pt modelId="{4184D881-0A05-4872-B65B-C3627B30C237}" type="pres">
      <dgm:prSet presAssocID="{16B2B9D5-DB3E-4982-A571-11BE5CFAB9D0}" presName="FiveNodes_5" presStyleLbl="node1" presStyleIdx="4" presStyleCnt="5">
        <dgm:presLayoutVars>
          <dgm:bulletEnabled val="1"/>
        </dgm:presLayoutVars>
      </dgm:prSet>
      <dgm:spPr/>
    </dgm:pt>
    <dgm:pt modelId="{438C9F4B-3B6A-429C-AD33-F20C74EEA7DD}" type="pres">
      <dgm:prSet presAssocID="{16B2B9D5-DB3E-4982-A571-11BE5CFAB9D0}" presName="FiveConn_1-2" presStyleLbl="fgAccFollowNode1" presStyleIdx="0" presStyleCnt="4">
        <dgm:presLayoutVars>
          <dgm:bulletEnabled val="1"/>
        </dgm:presLayoutVars>
      </dgm:prSet>
      <dgm:spPr/>
    </dgm:pt>
    <dgm:pt modelId="{3E2F508B-4869-4E0D-ABF7-593788FF7963}" type="pres">
      <dgm:prSet presAssocID="{16B2B9D5-DB3E-4982-A571-11BE5CFAB9D0}" presName="FiveConn_2-3" presStyleLbl="fgAccFollowNode1" presStyleIdx="1" presStyleCnt="4">
        <dgm:presLayoutVars>
          <dgm:bulletEnabled val="1"/>
        </dgm:presLayoutVars>
      </dgm:prSet>
      <dgm:spPr/>
    </dgm:pt>
    <dgm:pt modelId="{C1014E39-FA79-424B-BCB4-EA13BF092419}" type="pres">
      <dgm:prSet presAssocID="{16B2B9D5-DB3E-4982-A571-11BE5CFAB9D0}" presName="FiveConn_3-4" presStyleLbl="fgAccFollowNode1" presStyleIdx="2" presStyleCnt="4">
        <dgm:presLayoutVars>
          <dgm:bulletEnabled val="1"/>
        </dgm:presLayoutVars>
      </dgm:prSet>
      <dgm:spPr/>
    </dgm:pt>
    <dgm:pt modelId="{9CF57760-580C-4EA1-8416-A64C653E7852}" type="pres">
      <dgm:prSet presAssocID="{16B2B9D5-DB3E-4982-A571-11BE5CFAB9D0}" presName="FiveConn_4-5" presStyleLbl="fgAccFollowNode1" presStyleIdx="3" presStyleCnt="4">
        <dgm:presLayoutVars>
          <dgm:bulletEnabled val="1"/>
        </dgm:presLayoutVars>
      </dgm:prSet>
      <dgm:spPr/>
    </dgm:pt>
    <dgm:pt modelId="{B771E779-4F29-4D19-B728-AA0891D14A74}" type="pres">
      <dgm:prSet presAssocID="{16B2B9D5-DB3E-4982-A571-11BE5CFAB9D0}" presName="FiveNodes_1_text" presStyleLbl="node1" presStyleIdx="4" presStyleCnt="5">
        <dgm:presLayoutVars>
          <dgm:bulletEnabled val="1"/>
        </dgm:presLayoutVars>
      </dgm:prSet>
      <dgm:spPr/>
    </dgm:pt>
    <dgm:pt modelId="{CA6D6D39-61C5-4231-A162-B2407D1AF530}" type="pres">
      <dgm:prSet presAssocID="{16B2B9D5-DB3E-4982-A571-11BE5CFAB9D0}" presName="FiveNodes_2_text" presStyleLbl="node1" presStyleIdx="4" presStyleCnt="5">
        <dgm:presLayoutVars>
          <dgm:bulletEnabled val="1"/>
        </dgm:presLayoutVars>
      </dgm:prSet>
      <dgm:spPr/>
    </dgm:pt>
    <dgm:pt modelId="{788FEB9C-A89F-45DF-968C-B4FBC27FE6C3}" type="pres">
      <dgm:prSet presAssocID="{16B2B9D5-DB3E-4982-A571-11BE5CFAB9D0}" presName="FiveNodes_3_text" presStyleLbl="node1" presStyleIdx="4" presStyleCnt="5">
        <dgm:presLayoutVars>
          <dgm:bulletEnabled val="1"/>
        </dgm:presLayoutVars>
      </dgm:prSet>
      <dgm:spPr/>
    </dgm:pt>
    <dgm:pt modelId="{C273FA69-3B57-439C-AA0E-9D17140C63D1}" type="pres">
      <dgm:prSet presAssocID="{16B2B9D5-DB3E-4982-A571-11BE5CFAB9D0}" presName="FiveNodes_4_text" presStyleLbl="node1" presStyleIdx="4" presStyleCnt="5">
        <dgm:presLayoutVars>
          <dgm:bulletEnabled val="1"/>
        </dgm:presLayoutVars>
      </dgm:prSet>
      <dgm:spPr/>
    </dgm:pt>
    <dgm:pt modelId="{98980B4C-9ECF-4A06-8B30-1D66343E8736}" type="pres">
      <dgm:prSet presAssocID="{16B2B9D5-DB3E-4982-A571-11BE5CFAB9D0}" presName="FiveNodes_5_text" presStyleLbl="node1" presStyleIdx="4" presStyleCnt="5">
        <dgm:presLayoutVars>
          <dgm:bulletEnabled val="1"/>
        </dgm:presLayoutVars>
      </dgm:prSet>
      <dgm:spPr/>
    </dgm:pt>
  </dgm:ptLst>
  <dgm:cxnLst>
    <dgm:cxn modelId="{E1A0F121-EEB7-4CE7-B000-9D822743A700}" type="presOf" srcId="{68497078-DC58-44F3-B3AB-DB426088BB12}" destId="{CA6D6D39-61C5-4231-A162-B2407D1AF530}" srcOrd="1" destOrd="0" presId="urn:microsoft.com/office/officeart/2005/8/layout/vProcess5"/>
    <dgm:cxn modelId="{3E305824-15FC-4541-99E0-23708E3C1C7D}" type="presOf" srcId="{2BB6AA03-75A9-4421-AE82-76688E7EA6C8}" destId="{98980B4C-9ECF-4A06-8B30-1D66343E8736}" srcOrd="1" destOrd="0" presId="urn:microsoft.com/office/officeart/2005/8/layout/vProcess5"/>
    <dgm:cxn modelId="{2C5CED2C-2F44-4617-84A8-A6365DB6799B}" type="presOf" srcId="{29047D5C-D84E-466D-9609-F0DAC4263D5F}" destId="{3E2F508B-4869-4E0D-ABF7-593788FF7963}" srcOrd="0" destOrd="0" presId="urn:microsoft.com/office/officeart/2005/8/layout/vProcess5"/>
    <dgm:cxn modelId="{22AAAF2F-C7B6-41B2-A1D6-E93390292B8C}" type="presOf" srcId="{D3228020-5FF9-43EB-9EBD-D28FAD2996B7}" destId="{788FEB9C-A89F-45DF-968C-B4FBC27FE6C3}" srcOrd="1" destOrd="0" presId="urn:microsoft.com/office/officeart/2005/8/layout/vProcess5"/>
    <dgm:cxn modelId="{170A5344-7EB0-440E-88FD-0B6FB393BEC1}" type="presOf" srcId="{68497078-DC58-44F3-B3AB-DB426088BB12}" destId="{675739A5-4B05-4BE2-AB3F-6AB2A3E3AF85}" srcOrd="0" destOrd="0" presId="urn:microsoft.com/office/officeart/2005/8/layout/vProcess5"/>
    <dgm:cxn modelId="{D9058C64-FABD-4F1B-AB93-47BD22FA8110}" type="presOf" srcId="{0716C961-425F-43E1-9845-53FF8F0ACF59}" destId="{B424F9DF-40F8-47A0-97CB-D82E03610249}" srcOrd="0" destOrd="0" presId="urn:microsoft.com/office/officeart/2005/8/layout/vProcess5"/>
    <dgm:cxn modelId="{ED73C364-EC3D-4EAF-965B-BC2FF9D425F5}" srcId="{16B2B9D5-DB3E-4982-A571-11BE5CFAB9D0}" destId="{021D7EF3-7F88-4ABA-866C-619AF6DC7584}" srcOrd="3" destOrd="0" parTransId="{AC04C904-CBE7-4E90-A44E-AAE937F8F66A}" sibTransId="{DE941DD0-1B9D-4424-993D-C2C11DCF64E9}"/>
    <dgm:cxn modelId="{A9C6A06A-CB73-47C7-9BCB-ABD2E26277B4}" type="presOf" srcId="{16B2B9D5-DB3E-4982-A571-11BE5CFAB9D0}" destId="{0B87253D-3D70-4F3B-AC43-AC77C870718E}" srcOrd="0" destOrd="0" presId="urn:microsoft.com/office/officeart/2005/8/layout/vProcess5"/>
    <dgm:cxn modelId="{4E2DE24E-54C5-4998-9616-453414A9C373}" srcId="{16B2B9D5-DB3E-4982-A571-11BE5CFAB9D0}" destId="{D3228020-5FF9-43EB-9EBD-D28FAD2996B7}" srcOrd="2" destOrd="0" parTransId="{975A30E8-7EE6-48C9-9D7B-30EE4353B04F}" sibTransId="{181C87AA-3467-4AD8-8862-7AA7E7C51E6B}"/>
    <dgm:cxn modelId="{11669377-2060-4DA1-874D-3493DDA2B4A4}" srcId="{16B2B9D5-DB3E-4982-A571-11BE5CFAB9D0}" destId="{2BB6AA03-75A9-4421-AE82-76688E7EA6C8}" srcOrd="4" destOrd="0" parTransId="{784E15A6-C44E-460B-8329-65BBF376D58E}" sibTransId="{3CB35E2E-1FAE-4D07-8D41-CCE8FA50669E}"/>
    <dgm:cxn modelId="{7AF2987E-BE07-44AC-AA4D-2C438CD3A3CC}" type="presOf" srcId="{021D7EF3-7F88-4ABA-866C-619AF6DC7584}" destId="{15BA3452-20EE-47AB-8BA8-49247A020091}" srcOrd="0" destOrd="0" presId="urn:microsoft.com/office/officeart/2005/8/layout/vProcess5"/>
    <dgm:cxn modelId="{52E6DB88-A416-47F9-9243-491AAC47FC86}" type="presOf" srcId="{D3228020-5FF9-43EB-9EBD-D28FAD2996B7}" destId="{450729CB-7C04-4B49-AD4A-D2C6AAF230FA}" srcOrd="0" destOrd="0" presId="urn:microsoft.com/office/officeart/2005/8/layout/vProcess5"/>
    <dgm:cxn modelId="{A29B469C-9AF5-4EE1-A0C8-ECB681DEB395}" type="presOf" srcId="{DE941DD0-1B9D-4424-993D-C2C11DCF64E9}" destId="{9CF57760-580C-4EA1-8416-A64C653E7852}" srcOrd="0" destOrd="0" presId="urn:microsoft.com/office/officeart/2005/8/layout/vProcess5"/>
    <dgm:cxn modelId="{5A3099B8-BB67-4636-9927-0D7FF79DCF7D}" type="presOf" srcId="{2BB6AA03-75A9-4421-AE82-76688E7EA6C8}" destId="{4184D881-0A05-4872-B65B-C3627B30C237}" srcOrd="0" destOrd="0" presId="urn:microsoft.com/office/officeart/2005/8/layout/vProcess5"/>
    <dgm:cxn modelId="{5C73CEBE-4290-47F3-9280-7ADFE71D749A}" srcId="{16B2B9D5-DB3E-4982-A571-11BE5CFAB9D0}" destId="{68497078-DC58-44F3-B3AB-DB426088BB12}" srcOrd="1" destOrd="0" parTransId="{330044D6-1571-4320-9954-A137831C56BC}" sibTransId="{29047D5C-D84E-466D-9609-F0DAC4263D5F}"/>
    <dgm:cxn modelId="{29FA75D0-518A-443D-94C1-3DB37C1763DC}" srcId="{16B2B9D5-DB3E-4982-A571-11BE5CFAB9D0}" destId="{0716C961-425F-43E1-9845-53FF8F0ACF59}" srcOrd="0" destOrd="0" parTransId="{ADD3068F-42DA-4384-848F-1A948F2C496F}" sibTransId="{6EA2FD13-1DF9-4167-9DA6-D3FA2EBA79F3}"/>
    <dgm:cxn modelId="{0ADEBBE0-A4AA-4917-BE8D-1FCF7C6ECA75}" type="presOf" srcId="{6EA2FD13-1DF9-4167-9DA6-D3FA2EBA79F3}" destId="{438C9F4B-3B6A-429C-AD33-F20C74EEA7DD}" srcOrd="0" destOrd="0" presId="urn:microsoft.com/office/officeart/2005/8/layout/vProcess5"/>
    <dgm:cxn modelId="{33A985E5-9FE8-4956-A719-438380D00A1E}" type="presOf" srcId="{181C87AA-3467-4AD8-8862-7AA7E7C51E6B}" destId="{C1014E39-FA79-424B-BCB4-EA13BF092419}" srcOrd="0" destOrd="0" presId="urn:microsoft.com/office/officeart/2005/8/layout/vProcess5"/>
    <dgm:cxn modelId="{C7D66AF9-8727-4968-A485-5F7E6A436F9F}" type="presOf" srcId="{021D7EF3-7F88-4ABA-866C-619AF6DC7584}" destId="{C273FA69-3B57-439C-AA0E-9D17140C63D1}" srcOrd="1" destOrd="0" presId="urn:microsoft.com/office/officeart/2005/8/layout/vProcess5"/>
    <dgm:cxn modelId="{61D2A0FB-877D-499A-96E5-6B0510D44082}" type="presOf" srcId="{0716C961-425F-43E1-9845-53FF8F0ACF59}" destId="{B771E779-4F29-4D19-B728-AA0891D14A74}" srcOrd="1" destOrd="0" presId="urn:microsoft.com/office/officeart/2005/8/layout/vProcess5"/>
    <dgm:cxn modelId="{89945D86-27AF-4A0A-BB5E-1FCAA20E6DF6}" type="presParOf" srcId="{0B87253D-3D70-4F3B-AC43-AC77C870718E}" destId="{9A8229DE-B5F4-4668-9B08-E4E5DDC5158B}" srcOrd="0" destOrd="0" presId="urn:microsoft.com/office/officeart/2005/8/layout/vProcess5"/>
    <dgm:cxn modelId="{99499A5C-2D61-436E-AFDA-42D92F1AB605}" type="presParOf" srcId="{0B87253D-3D70-4F3B-AC43-AC77C870718E}" destId="{B424F9DF-40F8-47A0-97CB-D82E03610249}" srcOrd="1" destOrd="0" presId="urn:microsoft.com/office/officeart/2005/8/layout/vProcess5"/>
    <dgm:cxn modelId="{A4A2CA1C-50E1-4C37-9D9F-D2B94AD21840}" type="presParOf" srcId="{0B87253D-3D70-4F3B-AC43-AC77C870718E}" destId="{675739A5-4B05-4BE2-AB3F-6AB2A3E3AF85}" srcOrd="2" destOrd="0" presId="urn:microsoft.com/office/officeart/2005/8/layout/vProcess5"/>
    <dgm:cxn modelId="{B37B4C84-EDE8-4EEA-9803-C9F2786100B9}" type="presParOf" srcId="{0B87253D-3D70-4F3B-AC43-AC77C870718E}" destId="{450729CB-7C04-4B49-AD4A-D2C6AAF230FA}" srcOrd="3" destOrd="0" presId="urn:microsoft.com/office/officeart/2005/8/layout/vProcess5"/>
    <dgm:cxn modelId="{FD76F84B-D54E-4CC2-BCB3-7F651CC5B76D}" type="presParOf" srcId="{0B87253D-3D70-4F3B-AC43-AC77C870718E}" destId="{15BA3452-20EE-47AB-8BA8-49247A020091}" srcOrd="4" destOrd="0" presId="urn:microsoft.com/office/officeart/2005/8/layout/vProcess5"/>
    <dgm:cxn modelId="{2D0A7167-A3A9-4593-98DC-A225613D1FFF}" type="presParOf" srcId="{0B87253D-3D70-4F3B-AC43-AC77C870718E}" destId="{4184D881-0A05-4872-B65B-C3627B30C237}" srcOrd="5" destOrd="0" presId="urn:microsoft.com/office/officeart/2005/8/layout/vProcess5"/>
    <dgm:cxn modelId="{B67FCD56-626F-40B2-B344-EC4C50ECB0E6}" type="presParOf" srcId="{0B87253D-3D70-4F3B-AC43-AC77C870718E}" destId="{438C9F4B-3B6A-429C-AD33-F20C74EEA7DD}" srcOrd="6" destOrd="0" presId="urn:microsoft.com/office/officeart/2005/8/layout/vProcess5"/>
    <dgm:cxn modelId="{A65F2EA9-92EC-4CE3-91BE-D03B1BEA048B}" type="presParOf" srcId="{0B87253D-3D70-4F3B-AC43-AC77C870718E}" destId="{3E2F508B-4869-4E0D-ABF7-593788FF7963}" srcOrd="7" destOrd="0" presId="urn:microsoft.com/office/officeart/2005/8/layout/vProcess5"/>
    <dgm:cxn modelId="{A794B54C-11EB-4D99-B86B-0FAB58727927}" type="presParOf" srcId="{0B87253D-3D70-4F3B-AC43-AC77C870718E}" destId="{C1014E39-FA79-424B-BCB4-EA13BF092419}" srcOrd="8" destOrd="0" presId="urn:microsoft.com/office/officeart/2005/8/layout/vProcess5"/>
    <dgm:cxn modelId="{0498F82A-381D-45BB-B5B3-E545AD84D0CA}" type="presParOf" srcId="{0B87253D-3D70-4F3B-AC43-AC77C870718E}" destId="{9CF57760-580C-4EA1-8416-A64C653E7852}" srcOrd="9" destOrd="0" presId="urn:microsoft.com/office/officeart/2005/8/layout/vProcess5"/>
    <dgm:cxn modelId="{28E94274-C923-4F39-B9F0-17F11379FDCD}" type="presParOf" srcId="{0B87253D-3D70-4F3B-AC43-AC77C870718E}" destId="{B771E779-4F29-4D19-B728-AA0891D14A74}" srcOrd="10" destOrd="0" presId="urn:microsoft.com/office/officeart/2005/8/layout/vProcess5"/>
    <dgm:cxn modelId="{2548FFC8-85C4-44B1-9655-E0B0E2BEA8CE}" type="presParOf" srcId="{0B87253D-3D70-4F3B-AC43-AC77C870718E}" destId="{CA6D6D39-61C5-4231-A162-B2407D1AF530}" srcOrd="11" destOrd="0" presId="urn:microsoft.com/office/officeart/2005/8/layout/vProcess5"/>
    <dgm:cxn modelId="{B5F700BA-7CE0-4551-A4E6-DF4541D972F9}" type="presParOf" srcId="{0B87253D-3D70-4F3B-AC43-AC77C870718E}" destId="{788FEB9C-A89F-45DF-968C-B4FBC27FE6C3}" srcOrd="12" destOrd="0" presId="urn:microsoft.com/office/officeart/2005/8/layout/vProcess5"/>
    <dgm:cxn modelId="{F174832D-FC8A-462C-95FD-40B9069649FD}" type="presParOf" srcId="{0B87253D-3D70-4F3B-AC43-AC77C870718E}" destId="{C273FA69-3B57-439C-AA0E-9D17140C63D1}" srcOrd="13" destOrd="0" presId="urn:microsoft.com/office/officeart/2005/8/layout/vProcess5"/>
    <dgm:cxn modelId="{952B51BF-BF7F-46C3-A7A0-8DECBD9B5215}" type="presParOf" srcId="{0B87253D-3D70-4F3B-AC43-AC77C870718E}" destId="{98980B4C-9ECF-4A06-8B30-1D66343E8736}" srcOrd="14"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424F9DF-40F8-47A0-97CB-D82E03610249}">
      <dsp:nvSpPr>
        <dsp:cNvPr id="0" name=""/>
        <dsp:cNvSpPr/>
      </dsp:nvSpPr>
      <dsp:spPr>
        <a:xfrm>
          <a:off x="0" y="0"/>
          <a:ext cx="6662337" cy="432118"/>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US" sz="1100" b="1" kern="1200"/>
            <a:t>ANALYSIS OF INTERNSHIPS AND CODING LEVEL</a:t>
          </a:r>
          <a:endParaRPr lang="en-US" sz="1100" kern="1200"/>
        </a:p>
      </dsp:txBody>
      <dsp:txXfrm>
        <a:off x="12656" y="12656"/>
        <a:ext cx="6145491" cy="406806"/>
      </dsp:txXfrm>
    </dsp:sp>
    <dsp:sp modelId="{675739A5-4B05-4BE2-AB3F-6AB2A3E3AF85}">
      <dsp:nvSpPr>
        <dsp:cNvPr id="0" name=""/>
        <dsp:cNvSpPr/>
      </dsp:nvSpPr>
      <dsp:spPr>
        <a:xfrm>
          <a:off x="497512" y="492134"/>
          <a:ext cx="6662337" cy="432118"/>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US" sz="1100" kern="1200"/>
            <a:t>The line chart reveals:</a:t>
          </a:r>
        </a:p>
      </dsp:txBody>
      <dsp:txXfrm>
        <a:off x="510168" y="504790"/>
        <a:ext cx="5858636" cy="406806"/>
      </dsp:txXfrm>
    </dsp:sp>
    <dsp:sp modelId="{450729CB-7C04-4B49-AD4A-D2C6AAF230FA}">
      <dsp:nvSpPr>
        <dsp:cNvPr id="0" name=""/>
        <dsp:cNvSpPr/>
      </dsp:nvSpPr>
      <dsp:spPr>
        <a:xfrm>
          <a:off x="995024" y="984269"/>
          <a:ext cx="6662337" cy="432118"/>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US" sz="1100" kern="1200"/>
            <a:t>Students with </a:t>
          </a:r>
          <a:r>
            <a:rPr lang="en-US" sz="1100" b="1" kern="1200"/>
            <a:t>advanced coding skills</a:t>
          </a:r>
          <a:r>
            <a:rPr lang="en-US" sz="1100" kern="1200"/>
            <a:t> and </a:t>
          </a:r>
          <a:r>
            <a:rPr lang="en-US" sz="1100" b="1" kern="1200"/>
            <a:t>multiple internships</a:t>
          </a:r>
          <a:r>
            <a:rPr lang="en-US" sz="1100" kern="1200"/>
            <a:t> are more likely to be placed.</a:t>
          </a:r>
        </a:p>
      </dsp:txBody>
      <dsp:txXfrm>
        <a:off x="1007680" y="996925"/>
        <a:ext cx="5858636" cy="406806"/>
      </dsp:txXfrm>
    </dsp:sp>
    <dsp:sp modelId="{15BA3452-20EE-47AB-8BA8-49247A020091}">
      <dsp:nvSpPr>
        <dsp:cNvPr id="0" name=""/>
        <dsp:cNvSpPr/>
      </dsp:nvSpPr>
      <dsp:spPr>
        <a:xfrm>
          <a:off x="1492536" y="1476404"/>
          <a:ext cx="6662337" cy="432118"/>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US" sz="1100" b="1" kern="1200"/>
            <a:t>Basic skill level</a:t>
          </a:r>
          <a:r>
            <a:rPr lang="en-US" sz="1100" kern="1200"/>
            <a:t> correlates with lower placement rates.</a:t>
          </a:r>
        </a:p>
      </dsp:txBody>
      <dsp:txXfrm>
        <a:off x="1505192" y="1489060"/>
        <a:ext cx="5858636" cy="406806"/>
      </dsp:txXfrm>
    </dsp:sp>
    <dsp:sp modelId="{4184D881-0A05-4872-B65B-C3627B30C237}">
      <dsp:nvSpPr>
        <dsp:cNvPr id="0" name=""/>
        <dsp:cNvSpPr/>
      </dsp:nvSpPr>
      <dsp:spPr>
        <a:xfrm>
          <a:off x="1990049" y="1968538"/>
          <a:ext cx="6662337" cy="432118"/>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US" sz="1100" kern="1200"/>
            <a:t>Internships significantly boost placement chances across all skill levels.</a:t>
          </a:r>
        </a:p>
      </dsp:txBody>
      <dsp:txXfrm>
        <a:off x="2002705" y="1981194"/>
        <a:ext cx="5858636" cy="406806"/>
      </dsp:txXfrm>
    </dsp:sp>
    <dsp:sp modelId="{438C9F4B-3B6A-429C-AD33-F20C74EEA7DD}">
      <dsp:nvSpPr>
        <dsp:cNvPr id="0" name=""/>
        <dsp:cNvSpPr/>
      </dsp:nvSpPr>
      <dsp:spPr>
        <a:xfrm>
          <a:off x="6381461" y="315686"/>
          <a:ext cx="280876" cy="280876"/>
        </a:xfrm>
        <a:prstGeom prst="downArrow">
          <a:avLst>
            <a:gd name="adj1" fmla="val 55000"/>
            <a:gd name="adj2" fmla="val 45000"/>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6444658" y="315686"/>
        <a:ext cx="154482" cy="211359"/>
      </dsp:txXfrm>
    </dsp:sp>
    <dsp:sp modelId="{3E2F508B-4869-4E0D-ABF7-593788FF7963}">
      <dsp:nvSpPr>
        <dsp:cNvPr id="0" name=""/>
        <dsp:cNvSpPr/>
      </dsp:nvSpPr>
      <dsp:spPr>
        <a:xfrm>
          <a:off x="6878973" y="807821"/>
          <a:ext cx="280876" cy="280876"/>
        </a:xfrm>
        <a:prstGeom prst="downArrow">
          <a:avLst>
            <a:gd name="adj1" fmla="val 55000"/>
            <a:gd name="adj2" fmla="val 45000"/>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6942170" y="807821"/>
        <a:ext cx="154482" cy="211359"/>
      </dsp:txXfrm>
    </dsp:sp>
    <dsp:sp modelId="{C1014E39-FA79-424B-BCB4-EA13BF092419}">
      <dsp:nvSpPr>
        <dsp:cNvPr id="0" name=""/>
        <dsp:cNvSpPr/>
      </dsp:nvSpPr>
      <dsp:spPr>
        <a:xfrm>
          <a:off x="7376485" y="1292753"/>
          <a:ext cx="280876" cy="280876"/>
        </a:xfrm>
        <a:prstGeom prst="downArrow">
          <a:avLst>
            <a:gd name="adj1" fmla="val 55000"/>
            <a:gd name="adj2" fmla="val 45000"/>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7439682" y="1292753"/>
        <a:ext cx="154482" cy="211359"/>
      </dsp:txXfrm>
    </dsp:sp>
    <dsp:sp modelId="{9CF57760-580C-4EA1-8416-A64C653E7852}">
      <dsp:nvSpPr>
        <dsp:cNvPr id="0" name=""/>
        <dsp:cNvSpPr/>
      </dsp:nvSpPr>
      <dsp:spPr>
        <a:xfrm>
          <a:off x="7873997" y="1789689"/>
          <a:ext cx="280876" cy="280876"/>
        </a:xfrm>
        <a:prstGeom prst="downArrow">
          <a:avLst>
            <a:gd name="adj1" fmla="val 55000"/>
            <a:gd name="adj2" fmla="val 45000"/>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7937194" y="1789689"/>
        <a:ext cx="154482" cy="211359"/>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3D32768-42A3-467C-A597-6C854BF47887}" type="datetimeFigureOut">
              <a:rPr lang="en-IN" smtClean="0"/>
              <a:t>09-01-2026</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EAC2E71-A173-43B2-91C0-EB758E10079C}" type="slidenum">
              <a:rPr lang="en-IN" smtClean="0"/>
              <a:t>‹#›</a:t>
            </a:fld>
            <a:endParaRPr lang="en-IN"/>
          </a:p>
        </p:txBody>
      </p:sp>
    </p:spTree>
    <p:extLst>
      <p:ext uri="{BB962C8B-B14F-4D97-AF65-F5344CB8AC3E}">
        <p14:creationId xmlns:p14="http://schemas.microsoft.com/office/powerpoint/2010/main" val="11894757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3D32768-42A3-467C-A597-6C854BF47887}" type="datetimeFigureOut">
              <a:rPr lang="en-IN" smtClean="0"/>
              <a:t>09-01-2026</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EAC2E71-A173-43B2-91C0-EB758E10079C}" type="slidenum">
              <a:rPr lang="en-IN" smtClean="0"/>
              <a:t>‹#›</a:t>
            </a:fld>
            <a:endParaRPr lang="en-IN"/>
          </a:p>
        </p:txBody>
      </p:sp>
    </p:spTree>
    <p:extLst>
      <p:ext uri="{BB962C8B-B14F-4D97-AF65-F5344CB8AC3E}">
        <p14:creationId xmlns:p14="http://schemas.microsoft.com/office/powerpoint/2010/main" val="35743458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3D32768-42A3-467C-A597-6C854BF47887}" type="datetimeFigureOut">
              <a:rPr lang="en-IN" smtClean="0"/>
              <a:t>09-01-2026</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EAC2E71-A173-43B2-91C0-EB758E10079C}" type="slidenum">
              <a:rPr lang="en-IN" smtClean="0"/>
              <a:t>‹#›</a:t>
            </a:fld>
            <a:endParaRPr lang="en-IN"/>
          </a:p>
        </p:txBody>
      </p:sp>
    </p:spTree>
    <p:extLst>
      <p:ext uri="{BB962C8B-B14F-4D97-AF65-F5344CB8AC3E}">
        <p14:creationId xmlns:p14="http://schemas.microsoft.com/office/powerpoint/2010/main" val="19271796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3D32768-42A3-467C-A597-6C854BF47887}" type="datetimeFigureOut">
              <a:rPr lang="en-IN" smtClean="0"/>
              <a:t>09-01-2026</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EAC2E71-A173-43B2-91C0-EB758E10079C}" type="slidenum">
              <a:rPr lang="en-IN" smtClean="0"/>
              <a:t>‹#›</a:t>
            </a:fld>
            <a:endParaRPr lang="en-IN"/>
          </a:p>
        </p:txBody>
      </p:sp>
    </p:spTree>
    <p:extLst>
      <p:ext uri="{BB962C8B-B14F-4D97-AF65-F5344CB8AC3E}">
        <p14:creationId xmlns:p14="http://schemas.microsoft.com/office/powerpoint/2010/main" val="30949780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3D32768-42A3-467C-A597-6C854BF47887}" type="datetimeFigureOut">
              <a:rPr lang="en-IN" smtClean="0"/>
              <a:t>09-01-2026</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EAC2E71-A173-43B2-91C0-EB758E10079C}" type="slidenum">
              <a:rPr lang="en-IN" smtClean="0"/>
              <a:t>‹#›</a:t>
            </a:fld>
            <a:endParaRPr lang="en-IN"/>
          </a:p>
        </p:txBody>
      </p:sp>
    </p:spTree>
    <p:extLst>
      <p:ext uri="{BB962C8B-B14F-4D97-AF65-F5344CB8AC3E}">
        <p14:creationId xmlns:p14="http://schemas.microsoft.com/office/powerpoint/2010/main" val="22012660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3D32768-42A3-467C-A597-6C854BF47887}" type="datetimeFigureOut">
              <a:rPr lang="en-IN" smtClean="0"/>
              <a:t>09-01-2026</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EAC2E71-A173-43B2-91C0-EB758E10079C}" type="slidenum">
              <a:rPr lang="en-IN" smtClean="0"/>
              <a:t>‹#›</a:t>
            </a:fld>
            <a:endParaRPr lang="en-IN"/>
          </a:p>
        </p:txBody>
      </p:sp>
    </p:spTree>
    <p:extLst>
      <p:ext uri="{BB962C8B-B14F-4D97-AF65-F5344CB8AC3E}">
        <p14:creationId xmlns:p14="http://schemas.microsoft.com/office/powerpoint/2010/main" val="29663431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3D32768-42A3-467C-A597-6C854BF47887}" type="datetimeFigureOut">
              <a:rPr lang="en-IN" smtClean="0"/>
              <a:t>09-01-2026</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EEAC2E71-A173-43B2-91C0-EB758E10079C}" type="slidenum">
              <a:rPr lang="en-IN" smtClean="0"/>
              <a:t>‹#›</a:t>
            </a:fld>
            <a:endParaRPr lang="en-IN"/>
          </a:p>
        </p:txBody>
      </p:sp>
    </p:spTree>
    <p:extLst>
      <p:ext uri="{BB962C8B-B14F-4D97-AF65-F5344CB8AC3E}">
        <p14:creationId xmlns:p14="http://schemas.microsoft.com/office/powerpoint/2010/main" val="35139851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3D32768-42A3-467C-A597-6C854BF47887}" type="datetimeFigureOut">
              <a:rPr lang="en-IN" smtClean="0"/>
              <a:t>09-01-2026</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EEAC2E71-A173-43B2-91C0-EB758E10079C}" type="slidenum">
              <a:rPr lang="en-IN" smtClean="0"/>
              <a:t>‹#›</a:t>
            </a:fld>
            <a:endParaRPr lang="en-IN"/>
          </a:p>
        </p:txBody>
      </p:sp>
    </p:spTree>
    <p:extLst>
      <p:ext uri="{BB962C8B-B14F-4D97-AF65-F5344CB8AC3E}">
        <p14:creationId xmlns:p14="http://schemas.microsoft.com/office/powerpoint/2010/main" val="5267178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D32768-42A3-467C-A597-6C854BF47887}" type="datetimeFigureOut">
              <a:rPr lang="en-IN" smtClean="0"/>
              <a:t>09-01-2026</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EEAC2E71-A173-43B2-91C0-EB758E10079C}" type="slidenum">
              <a:rPr lang="en-IN" smtClean="0"/>
              <a:t>‹#›</a:t>
            </a:fld>
            <a:endParaRPr lang="en-IN"/>
          </a:p>
        </p:txBody>
      </p:sp>
    </p:spTree>
    <p:extLst>
      <p:ext uri="{BB962C8B-B14F-4D97-AF65-F5344CB8AC3E}">
        <p14:creationId xmlns:p14="http://schemas.microsoft.com/office/powerpoint/2010/main" val="18491410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3D32768-42A3-467C-A597-6C854BF47887}" type="datetimeFigureOut">
              <a:rPr lang="en-IN" smtClean="0"/>
              <a:t>09-01-2026</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EAC2E71-A173-43B2-91C0-EB758E10079C}" type="slidenum">
              <a:rPr lang="en-IN" smtClean="0"/>
              <a:t>‹#›</a:t>
            </a:fld>
            <a:endParaRPr lang="en-IN"/>
          </a:p>
        </p:txBody>
      </p:sp>
    </p:spTree>
    <p:extLst>
      <p:ext uri="{BB962C8B-B14F-4D97-AF65-F5344CB8AC3E}">
        <p14:creationId xmlns:p14="http://schemas.microsoft.com/office/powerpoint/2010/main" val="20831180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3D32768-42A3-467C-A597-6C854BF47887}" type="datetimeFigureOut">
              <a:rPr lang="en-IN" smtClean="0"/>
              <a:t>09-01-2026</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EAC2E71-A173-43B2-91C0-EB758E10079C}" type="slidenum">
              <a:rPr lang="en-IN" smtClean="0"/>
              <a:t>‹#›</a:t>
            </a:fld>
            <a:endParaRPr lang="en-IN"/>
          </a:p>
        </p:txBody>
      </p:sp>
    </p:spTree>
    <p:extLst>
      <p:ext uri="{BB962C8B-B14F-4D97-AF65-F5344CB8AC3E}">
        <p14:creationId xmlns:p14="http://schemas.microsoft.com/office/powerpoint/2010/main" val="8559602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63D32768-42A3-467C-A597-6C854BF47887}" type="datetimeFigureOut">
              <a:rPr lang="en-IN" smtClean="0"/>
              <a:t>09-01-2026</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EEAC2E71-A173-43B2-91C0-EB758E10079C}" type="slidenum">
              <a:rPr lang="en-IN" smtClean="0"/>
              <a:t>‹#›</a:t>
            </a:fld>
            <a:endParaRPr lang="en-IN"/>
          </a:p>
        </p:txBody>
      </p:sp>
    </p:spTree>
    <p:extLst>
      <p:ext uri="{BB962C8B-B14F-4D97-AF65-F5344CB8AC3E}">
        <p14:creationId xmlns:p14="http://schemas.microsoft.com/office/powerpoint/2010/main" val="201630405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5,200+ College Campuses Cartoon Stock Photos, Pictures &amp; Royalty-Free  Images - iStock">
            <a:extLst>
              <a:ext uri="{FF2B5EF4-FFF2-40B4-BE49-F238E27FC236}">
                <a16:creationId xmlns:a16="http://schemas.microsoft.com/office/drawing/2014/main" id="{E10C95E5-2C37-4CFE-96DE-D2A6D8AD96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28344"/>
          <a:stretch>
            <a:fillRect/>
          </a:stretch>
        </p:blipFill>
        <p:spPr bwMode="auto">
          <a:xfrm>
            <a:off x="-33526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a:extLst>
              <a:ext uri="{FF2B5EF4-FFF2-40B4-BE49-F238E27FC236}">
                <a16:creationId xmlns:a16="http://schemas.microsoft.com/office/drawing/2014/main" id="{AAD3E344-0F83-52DD-6459-ABF92C42E200}"/>
              </a:ext>
            </a:extLst>
          </p:cNvPr>
          <p:cNvSpPr>
            <a:spLocks noGrp="1"/>
          </p:cNvSpPr>
          <p:nvPr>
            <p:ph type="title"/>
          </p:nvPr>
        </p:nvSpPr>
        <p:spPr>
          <a:xfrm>
            <a:off x="523875" y="5317240"/>
            <a:ext cx="11210925" cy="744836"/>
          </a:xfrm>
        </p:spPr>
        <p:txBody>
          <a:bodyPr>
            <a:normAutofit/>
          </a:bodyPr>
          <a:lstStyle/>
          <a:p>
            <a:pPr algn="ctr"/>
            <a:r>
              <a:rPr lang="en-US" sz="3600" dirty="0">
                <a:solidFill>
                  <a:schemeClr val="accent5">
                    <a:lumMod val="60000"/>
                    <a:lumOff val="40000"/>
                  </a:schemeClr>
                </a:solidFill>
                <a:latin typeface="Algerian" panose="04020705040A02060702" pitchFamily="82" charset="0"/>
              </a:rPr>
              <a:t>COLLEGE STUDENTS SKILL SET VS PLACEMENT</a:t>
            </a:r>
            <a:endParaRPr lang="en-IN" sz="3600" dirty="0">
              <a:solidFill>
                <a:schemeClr val="accent5">
                  <a:lumMod val="60000"/>
                  <a:lumOff val="40000"/>
                </a:schemeClr>
              </a:solidFill>
              <a:latin typeface="Algerian" panose="04020705040A02060702" pitchFamily="82" charset="0"/>
            </a:endParaRPr>
          </a:p>
        </p:txBody>
      </p:sp>
    </p:spTree>
    <p:extLst>
      <p:ext uri="{BB962C8B-B14F-4D97-AF65-F5344CB8AC3E}">
        <p14:creationId xmlns:p14="http://schemas.microsoft.com/office/powerpoint/2010/main" val="4275837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7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2F573E2-5DB6-1BA2-D7E7-A0272DCF5FF6}"/>
              </a:ext>
            </a:extLst>
          </p:cNvPr>
          <p:cNvPicPr>
            <a:picLocks noChangeAspect="1"/>
          </p:cNvPicPr>
          <p:nvPr/>
        </p:nvPicPr>
        <p:blipFill>
          <a:blip r:embed="rId2"/>
          <a:stretch>
            <a:fillRect/>
          </a:stretch>
        </p:blipFill>
        <p:spPr>
          <a:xfrm>
            <a:off x="5736236" y="2785556"/>
            <a:ext cx="4554107" cy="2761727"/>
          </a:xfrm>
          <a:prstGeom prst="rect">
            <a:avLst/>
          </a:prstGeom>
        </p:spPr>
      </p:pic>
      <p:graphicFrame>
        <p:nvGraphicFramePr>
          <p:cNvPr id="8" name="TextBox 2">
            <a:extLst>
              <a:ext uri="{FF2B5EF4-FFF2-40B4-BE49-F238E27FC236}">
                <a16:creationId xmlns:a16="http://schemas.microsoft.com/office/drawing/2014/main" id="{A526ED8C-9509-652F-F670-4D1CEDE54662}"/>
              </a:ext>
            </a:extLst>
          </p:cNvPr>
          <p:cNvGraphicFramePr/>
          <p:nvPr/>
        </p:nvGraphicFramePr>
        <p:xfrm>
          <a:off x="491613" y="884903"/>
          <a:ext cx="8652387" cy="240065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04478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2DE667C-5E58-50AC-A0A3-C3EA4C566F0D}"/>
              </a:ext>
            </a:extLst>
          </p:cNvPr>
          <p:cNvPicPr>
            <a:picLocks noChangeAspect="1"/>
          </p:cNvPicPr>
          <p:nvPr/>
        </p:nvPicPr>
        <p:blipFill>
          <a:blip r:embed="rId2"/>
          <a:stretch>
            <a:fillRect/>
          </a:stretch>
        </p:blipFill>
        <p:spPr>
          <a:xfrm>
            <a:off x="-2346" y="1707786"/>
            <a:ext cx="5666547" cy="3442427"/>
          </a:xfrm>
          <a:prstGeom prst="rect">
            <a:avLst/>
          </a:prstGeom>
        </p:spPr>
      </p:pic>
      <p:sp>
        <p:nvSpPr>
          <p:cNvPr id="3" name="TextBox 2">
            <a:extLst>
              <a:ext uri="{FF2B5EF4-FFF2-40B4-BE49-F238E27FC236}">
                <a16:creationId xmlns:a16="http://schemas.microsoft.com/office/drawing/2014/main" id="{60E504C4-C8D9-C116-E8A1-B491AD3AA50F}"/>
              </a:ext>
            </a:extLst>
          </p:cNvPr>
          <p:cNvSpPr txBox="1"/>
          <p:nvPr/>
        </p:nvSpPr>
        <p:spPr>
          <a:xfrm>
            <a:off x="6527800" y="1909192"/>
            <a:ext cx="4713997" cy="3647710"/>
          </a:xfrm>
          <a:prstGeom prst="rect">
            <a:avLst/>
          </a:prstGeom>
        </p:spPr>
        <p:txBody>
          <a:bodyPr vert="horz" lIns="91440" tIns="45720" rIns="91440" bIns="45720" rtlCol="0">
            <a:normAutofit/>
          </a:bodyPr>
          <a:lstStyle/>
          <a:p>
            <a:pPr>
              <a:lnSpc>
                <a:spcPct val="90000"/>
              </a:lnSpc>
              <a:spcAft>
                <a:spcPts val="600"/>
              </a:spcAft>
            </a:pPr>
            <a:r>
              <a:rPr lang="en-US" sz="2800" b="1" dirty="0">
                <a:latin typeface="Algerian" panose="04020705040A02060702" pitchFamily="82" charset="0"/>
              </a:rPr>
              <a:t>DEGREE AND BRANCH IMPACT</a:t>
            </a:r>
          </a:p>
          <a:p>
            <a:pPr>
              <a:buFont typeface="Arial" panose="020B0604020202020204" pitchFamily="34" charset="0"/>
              <a:buChar char="•"/>
            </a:pPr>
            <a:r>
              <a:rPr lang="en-US" sz="2000" b="1" dirty="0" err="1"/>
              <a:t>B.Tech</a:t>
            </a:r>
            <a:r>
              <a:rPr lang="en-US" sz="2000" b="1" dirty="0"/>
              <a:t> and MBA</a:t>
            </a:r>
            <a:r>
              <a:rPr lang="en-US" sz="2000" dirty="0"/>
              <a:t> students show higher placement rates.</a:t>
            </a:r>
          </a:p>
          <a:p>
            <a:pPr>
              <a:buFont typeface="Arial" panose="020B0604020202020204" pitchFamily="34" charset="0"/>
              <a:buChar char="•"/>
            </a:pPr>
            <a:r>
              <a:rPr lang="en-US" sz="2000" dirty="0"/>
              <a:t>Branches like </a:t>
            </a:r>
            <a:r>
              <a:rPr lang="en-US" sz="2000" b="1" dirty="0"/>
              <a:t>CSE, Data Science, and Finance</a:t>
            </a:r>
            <a:r>
              <a:rPr lang="en-US" sz="2000" dirty="0"/>
              <a:t> have better CGPA and LPA outcomes.</a:t>
            </a:r>
          </a:p>
          <a:p>
            <a:pPr>
              <a:buFont typeface="Arial" panose="020B0604020202020204" pitchFamily="34" charset="0"/>
              <a:buChar char="•"/>
            </a:pPr>
            <a:r>
              <a:rPr lang="en-US" sz="2000" b="1" dirty="0"/>
              <a:t>Civil and Commerce</a:t>
            </a:r>
            <a:r>
              <a:rPr lang="en-US" sz="2000" dirty="0"/>
              <a:t> branches show lower placement performance.</a:t>
            </a:r>
          </a:p>
          <a:p>
            <a:pPr indent="-228600">
              <a:lnSpc>
                <a:spcPct val="90000"/>
              </a:lnSpc>
              <a:spcAft>
                <a:spcPts val="600"/>
              </a:spcAft>
              <a:buFont typeface="Arial" panose="020B0604020202020204" pitchFamily="34" charset="0"/>
              <a:buChar char="•"/>
            </a:pPr>
            <a:endParaRPr lang="en-US" sz="2000" dirty="0">
              <a:solidFill>
                <a:schemeClr val="bg1"/>
              </a:solidFill>
            </a:endParaRPr>
          </a:p>
        </p:txBody>
      </p:sp>
    </p:spTree>
    <p:extLst>
      <p:ext uri="{BB962C8B-B14F-4D97-AF65-F5344CB8AC3E}">
        <p14:creationId xmlns:p14="http://schemas.microsoft.com/office/powerpoint/2010/main" val="11222451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Rectangle 1">
            <a:extLst>
              <a:ext uri="{FF2B5EF4-FFF2-40B4-BE49-F238E27FC236}">
                <a16:creationId xmlns:a16="http://schemas.microsoft.com/office/drawing/2014/main" id="{2D58C243-7450-426C-D0FD-2C031CBAA2EF}"/>
              </a:ext>
            </a:extLst>
          </p:cNvPr>
          <p:cNvSpPr>
            <a:spLocks noChangeArrowheads="1"/>
          </p:cNvSpPr>
          <p:nvPr/>
        </p:nvSpPr>
        <p:spPr bwMode="auto">
          <a:xfrm>
            <a:off x="7708392" y="3116826"/>
            <a:ext cx="3656294" cy="766916"/>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 anchorCtr="0" compatLnSpc="1">
            <a:prstTxWarp prst="textNoShape">
              <a:avLst/>
            </a:prstTxWarp>
            <a:normAutofit fontScale="77500" lnSpcReduction="20000"/>
          </a:bodyPr>
          <a:lstStyle/>
          <a:p>
            <a:pPr marL="0" marR="0" lvl="0" indent="0" fontAlgn="base">
              <a:lnSpc>
                <a:spcPct val="90000"/>
              </a:lnSpc>
              <a:spcBef>
                <a:spcPct val="0"/>
              </a:spcBef>
              <a:spcAft>
                <a:spcPts val="600"/>
              </a:spcAft>
              <a:buClrTx/>
              <a:buSzTx/>
              <a:tabLst/>
            </a:pPr>
            <a:r>
              <a:rPr kumimoji="0" lang="en-US" altLang="en-US" sz="3600" b="1" i="0" u="none" strike="noStrike" kern="1200" cap="none" normalizeH="0" baseline="0" dirty="0">
                <a:ln>
                  <a:noFill/>
                </a:ln>
                <a:solidFill>
                  <a:schemeClr val="tx2"/>
                </a:solidFill>
                <a:effectLst/>
                <a:latin typeface="+mj-lt"/>
                <a:ea typeface="+mj-ea"/>
                <a:cs typeface="+mj-cs"/>
              </a:rPr>
              <a:t>CODING LEVEL BREAKDOWN</a:t>
            </a:r>
          </a:p>
          <a:p>
            <a:pPr marL="0" marR="0" lvl="0" indent="0" fontAlgn="base">
              <a:lnSpc>
                <a:spcPct val="90000"/>
              </a:lnSpc>
              <a:spcBef>
                <a:spcPct val="0"/>
              </a:spcBef>
              <a:spcAft>
                <a:spcPts val="600"/>
              </a:spcAft>
              <a:buClrTx/>
              <a:buSzTx/>
              <a:tabLst/>
            </a:pPr>
            <a:endParaRPr kumimoji="0" lang="en-US" altLang="en-US" sz="3600" b="0" i="0" u="none" strike="noStrike" kern="1200" cap="none" normalizeH="0" baseline="0" dirty="0">
              <a:ln>
                <a:noFill/>
              </a:ln>
              <a:solidFill>
                <a:schemeClr val="tx2"/>
              </a:solidFill>
              <a:effectLst/>
              <a:latin typeface="+mj-lt"/>
              <a:ea typeface="+mj-ea"/>
              <a:cs typeface="+mj-cs"/>
            </a:endParaRPr>
          </a:p>
        </p:txBody>
      </p:sp>
      <p:sp>
        <p:nvSpPr>
          <p:cNvPr id="3" name="TextBox 2">
            <a:extLst>
              <a:ext uri="{FF2B5EF4-FFF2-40B4-BE49-F238E27FC236}">
                <a16:creationId xmlns:a16="http://schemas.microsoft.com/office/drawing/2014/main" id="{C65F751E-F5E7-41DD-8E84-7809DB975D9A}"/>
              </a:ext>
            </a:extLst>
          </p:cNvPr>
          <p:cNvSpPr txBox="1"/>
          <p:nvPr/>
        </p:nvSpPr>
        <p:spPr>
          <a:xfrm>
            <a:off x="804672" y="592853"/>
            <a:ext cx="4765949" cy="2049863"/>
          </a:xfrm>
          <a:prstGeom prst="rect">
            <a:avLst/>
          </a:prstGeom>
        </p:spPr>
        <p:txBody>
          <a:bodyPr vert="horz" lIns="91440" tIns="45720" rIns="91440" bIns="45720" rtlCol="0" anchor="t">
            <a:noAutofit/>
          </a:bodyPr>
          <a:lstStyle/>
          <a:p>
            <a:pPr>
              <a:lnSpc>
                <a:spcPct val="90000"/>
              </a:lnSpc>
              <a:spcAft>
                <a:spcPts val="600"/>
              </a:spcAft>
            </a:pPr>
            <a:r>
              <a:rPr lang="en-US" sz="2800" b="1" dirty="0">
                <a:solidFill>
                  <a:schemeClr val="tx2"/>
                </a:solidFill>
                <a:latin typeface="Algerian" panose="04020705040A02060702" pitchFamily="82" charset="0"/>
              </a:rPr>
              <a:t>PLACEMENT STATUS</a:t>
            </a:r>
          </a:p>
          <a:p>
            <a:pPr indent="-228600">
              <a:lnSpc>
                <a:spcPct val="90000"/>
              </a:lnSpc>
              <a:spcAft>
                <a:spcPts val="600"/>
              </a:spcAft>
              <a:buFont typeface="Arial" panose="020B0604020202020204" pitchFamily="34" charset="0"/>
              <a:buChar char="•"/>
            </a:pPr>
            <a:r>
              <a:rPr lang="en-US" sz="2800" b="1" dirty="0">
                <a:solidFill>
                  <a:schemeClr val="tx2"/>
                </a:solidFill>
              </a:rPr>
              <a:t>Placed Students</a:t>
            </a:r>
            <a:r>
              <a:rPr lang="en-US" sz="2800" dirty="0">
                <a:solidFill>
                  <a:schemeClr val="tx2"/>
                </a:solidFill>
              </a:rPr>
              <a:t>: Strong correlation with advanced skills and internships.</a:t>
            </a:r>
          </a:p>
          <a:p>
            <a:pPr indent="-228600">
              <a:lnSpc>
                <a:spcPct val="90000"/>
              </a:lnSpc>
              <a:spcAft>
                <a:spcPts val="600"/>
              </a:spcAft>
              <a:buFont typeface="Arial" panose="020B0604020202020204" pitchFamily="34" charset="0"/>
              <a:buChar char="•"/>
            </a:pPr>
            <a:r>
              <a:rPr lang="en-US" sz="2800" b="1" dirty="0">
                <a:solidFill>
                  <a:schemeClr val="tx2"/>
                </a:solidFill>
              </a:rPr>
              <a:t>Not Placed</a:t>
            </a:r>
            <a:r>
              <a:rPr lang="en-US" sz="2800" dirty="0">
                <a:solidFill>
                  <a:schemeClr val="tx2"/>
                </a:solidFill>
              </a:rPr>
              <a:t>: Often linked to basic skills and fewer internships.</a:t>
            </a:r>
          </a:p>
        </p:txBody>
      </p:sp>
      <p:graphicFrame>
        <p:nvGraphicFramePr>
          <p:cNvPr id="4" name="Table 3">
            <a:extLst>
              <a:ext uri="{FF2B5EF4-FFF2-40B4-BE49-F238E27FC236}">
                <a16:creationId xmlns:a16="http://schemas.microsoft.com/office/drawing/2014/main" id="{CFD75847-C783-5B0F-8B98-CCD33BBC803D}"/>
              </a:ext>
            </a:extLst>
          </p:cNvPr>
          <p:cNvGraphicFramePr>
            <a:graphicFrameLocks noGrp="1"/>
          </p:cNvGraphicFramePr>
          <p:nvPr>
            <p:extLst>
              <p:ext uri="{D42A27DB-BD31-4B8C-83A1-F6EECF244321}">
                <p14:modId xmlns:p14="http://schemas.microsoft.com/office/powerpoint/2010/main" val="1097373861"/>
              </p:ext>
            </p:extLst>
          </p:nvPr>
        </p:nvGraphicFramePr>
        <p:xfrm>
          <a:off x="7708392" y="3883742"/>
          <a:ext cx="4142232" cy="1838633"/>
        </p:xfrm>
        <a:graphic>
          <a:graphicData uri="http://schemas.openxmlformats.org/drawingml/2006/table">
            <a:tbl>
              <a:tblPr firstRow="1" bandRow="1">
                <a:tableStyleId>{8EC20E35-A176-4012-BC5E-935CFFF8708E}</a:tableStyleId>
              </a:tblPr>
              <a:tblGrid>
                <a:gridCol w="1586333">
                  <a:extLst>
                    <a:ext uri="{9D8B030D-6E8A-4147-A177-3AD203B41FA5}">
                      <a16:colId xmlns:a16="http://schemas.microsoft.com/office/drawing/2014/main" val="437876082"/>
                    </a:ext>
                  </a:extLst>
                </a:gridCol>
                <a:gridCol w="1082657">
                  <a:extLst>
                    <a:ext uri="{9D8B030D-6E8A-4147-A177-3AD203B41FA5}">
                      <a16:colId xmlns:a16="http://schemas.microsoft.com/office/drawing/2014/main" val="4009996198"/>
                    </a:ext>
                  </a:extLst>
                </a:gridCol>
                <a:gridCol w="1473242">
                  <a:extLst>
                    <a:ext uri="{9D8B030D-6E8A-4147-A177-3AD203B41FA5}">
                      <a16:colId xmlns:a16="http://schemas.microsoft.com/office/drawing/2014/main" val="1690990265"/>
                    </a:ext>
                  </a:extLst>
                </a:gridCol>
              </a:tblGrid>
              <a:tr h="660479">
                <a:tc>
                  <a:txBody>
                    <a:bodyPr/>
                    <a:lstStyle/>
                    <a:p>
                      <a:pPr>
                        <a:buNone/>
                      </a:pPr>
                      <a:r>
                        <a:rPr lang="en-IN" sz="1800"/>
                        <a:t>Coding Level</a:t>
                      </a:r>
                    </a:p>
                  </a:txBody>
                  <a:tcPr marL="90816" marR="90816" marT="45408" marB="45408" anchor="ctr"/>
                </a:tc>
                <a:tc>
                  <a:txBody>
                    <a:bodyPr/>
                    <a:lstStyle/>
                    <a:p>
                      <a:pPr>
                        <a:buNone/>
                      </a:pPr>
                      <a:r>
                        <a:rPr lang="en-IN" sz="1800"/>
                        <a:t>Student Count</a:t>
                      </a:r>
                    </a:p>
                  </a:txBody>
                  <a:tcPr marL="90816" marR="90816" marT="45408" marB="45408" anchor="ctr"/>
                </a:tc>
                <a:tc>
                  <a:txBody>
                    <a:bodyPr/>
                    <a:lstStyle/>
                    <a:p>
                      <a:pPr>
                        <a:buNone/>
                      </a:pPr>
                      <a:r>
                        <a:rPr lang="en-IN" sz="1800"/>
                        <a:t>Percentage</a:t>
                      </a:r>
                    </a:p>
                  </a:txBody>
                  <a:tcPr marL="90816" marR="90816" marT="45408" marB="45408" anchor="ctr"/>
                </a:tc>
                <a:extLst>
                  <a:ext uri="{0D108BD9-81ED-4DB2-BD59-A6C34878D82A}">
                    <a16:rowId xmlns:a16="http://schemas.microsoft.com/office/drawing/2014/main" val="3214314733"/>
                  </a:ext>
                </a:extLst>
              </a:tr>
              <a:tr h="392718">
                <a:tc>
                  <a:txBody>
                    <a:bodyPr/>
                    <a:lstStyle/>
                    <a:p>
                      <a:pPr>
                        <a:buNone/>
                      </a:pPr>
                      <a:r>
                        <a:rPr lang="en-IN" sz="1800"/>
                        <a:t>Basic</a:t>
                      </a:r>
                    </a:p>
                  </a:txBody>
                  <a:tcPr marL="90816" marR="90816" marT="45408" marB="45408" anchor="ctr"/>
                </a:tc>
                <a:tc>
                  <a:txBody>
                    <a:bodyPr/>
                    <a:lstStyle/>
                    <a:p>
                      <a:pPr>
                        <a:buNone/>
                      </a:pPr>
                      <a:r>
                        <a:rPr lang="en-IN" sz="1800"/>
                        <a:t>555</a:t>
                      </a:r>
                    </a:p>
                  </a:txBody>
                  <a:tcPr marL="90816" marR="90816" marT="45408" marB="45408" anchor="ctr"/>
                </a:tc>
                <a:tc>
                  <a:txBody>
                    <a:bodyPr/>
                    <a:lstStyle/>
                    <a:p>
                      <a:pPr>
                        <a:buNone/>
                      </a:pPr>
                      <a:r>
                        <a:rPr lang="en-IN" sz="1800"/>
                        <a:t>30.78%</a:t>
                      </a:r>
                    </a:p>
                  </a:txBody>
                  <a:tcPr marL="90816" marR="90816" marT="45408" marB="45408" anchor="ctr"/>
                </a:tc>
                <a:extLst>
                  <a:ext uri="{0D108BD9-81ED-4DB2-BD59-A6C34878D82A}">
                    <a16:rowId xmlns:a16="http://schemas.microsoft.com/office/drawing/2014/main" val="1496817974"/>
                  </a:ext>
                </a:extLst>
              </a:tr>
              <a:tr h="392718">
                <a:tc>
                  <a:txBody>
                    <a:bodyPr/>
                    <a:lstStyle/>
                    <a:p>
                      <a:pPr>
                        <a:buNone/>
                      </a:pPr>
                      <a:r>
                        <a:rPr lang="en-IN" sz="1800"/>
                        <a:t>Intermediate</a:t>
                      </a:r>
                    </a:p>
                  </a:txBody>
                  <a:tcPr marL="90816" marR="90816" marT="45408" marB="45408" anchor="ctr"/>
                </a:tc>
                <a:tc>
                  <a:txBody>
                    <a:bodyPr/>
                    <a:lstStyle/>
                    <a:p>
                      <a:pPr>
                        <a:buNone/>
                      </a:pPr>
                      <a:r>
                        <a:rPr lang="en-IN" sz="1800"/>
                        <a:t>640</a:t>
                      </a:r>
                    </a:p>
                  </a:txBody>
                  <a:tcPr marL="90816" marR="90816" marT="45408" marB="45408" anchor="ctr"/>
                </a:tc>
                <a:tc>
                  <a:txBody>
                    <a:bodyPr/>
                    <a:lstStyle/>
                    <a:p>
                      <a:pPr>
                        <a:buNone/>
                      </a:pPr>
                      <a:r>
                        <a:rPr lang="en-IN" sz="1800"/>
                        <a:t>35.5%</a:t>
                      </a:r>
                    </a:p>
                  </a:txBody>
                  <a:tcPr marL="90816" marR="90816" marT="45408" marB="45408" anchor="ctr"/>
                </a:tc>
                <a:extLst>
                  <a:ext uri="{0D108BD9-81ED-4DB2-BD59-A6C34878D82A}">
                    <a16:rowId xmlns:a16="http://schemas.microsoft.com/office/drawing/2014/main" val="3305881788"/>
                  </a:ext>
                </a:extLst>
              </a:tr>
              <a:tr h="392718">
                <a:tc>
                  <a:txBody>
                    <a:bodyPr/>
                    <a:lstStyle/>
                    <a:p>
                      <a:pPr>
                        <a:buNone/>
                      </a:pPr>
                      <a:r>
                        <a:rPr lang="en-IN" sz="1800"/>
                        <a:t>Advanced</a:t>
                      </a:r>
                    </a:p>
                  </a:txBody>
                  <a:tcPr marL="90816" marR="90816" marT="45408" marB="45408" anchor="ctr"/>
                </a:tc>
                <a:tc>
                  <a:txBody>
                    <a:bodyPr/>
                    <a:lstStyle/>
                    <a:p>
                      <a:pPr>
                        <a:buNone/>
                      </a:pPr>
                      <a:r>
                        <a:rPr lang="en-IN" sz="1800"/>
                        <a:t>608</a:t>
                      </a:r>
                    </a:p>
                  </a:txBody>
                  <a:tcPr marL="90816" marR="90816" marT="45408" marB="45408" anchor="ctr"/>
                </a:tc>
                <a:tc>
                  <a:txBody>
                    <a:bodyPr/>
                    <a:lstStyle/>
                    <a:p>
                      <a:pPr>
                        <a:buNone/>
                      </a:pPr>
                      <a:r>
                        <a:rPr lang="en-IN" sz="1800" dirty="0"/>
                        <a:t>33.72%</a:t>
                      </a:r>
                    </a:p>
                  </a:txBody>
                  <a:tcPr marL="90816" marR="90816" marT="45408" marB="45408" anchor="ctr"/>
                </a:tc>
                <a:extLst>
                  <a:ext uri="{0D108BD9-81ED-4DB2-BD59-A6C34878D82A}">
                    <a16:rowId xmlns:a16="http://schemas.microsoft.com/office/drawing/2014/main" val="3500038063"/>
                  </a:ext>
                </a:extLst>
              </a:tr>
            </a:tbl>
          </a:graphicData>
        </a:graphic>
      </p:graphicFrame>
      <p:pic>
        <p:nvPicPr>
          <p:cNvPr id="7" name="Picture 6">
            <a:extLst>
              <a:ext uri="{FF2B5EF4-FFF2-40B4-BE49-F238E27FC236}">
                <a16:creationId xmlns:a16="http://schemas.microsoft.com/office/drawing/2014/main" id="{C7012AFC-3641-50C2-19F3-A9EEC7267E90}"/>
              </a:ext>
            </a:extLst>
          </p:cNvPr>
          <p:cNvPicPr>
            <a:picLocks noChangeAspect="1"/>
          </p:cNvPicPr>
          <p:nvPr/>
        </p:nvPicPr>
        <p:blipFill>
          <a:blip r:embed="rId2"/>
          <a:stretch>
            <a:fillRect/>
          </a:stretch>
        </p:blipFill>
        <p:spPr>
          <a:xfrm>
            <a:off x="1428388" y="3679444"/>
            <a:ext cx="4765949" cy="2943636"/>
          </a:xfrm>
          <a:prstGeom prst="rect">
            <a:avLst/>
          </a:prstGeom>
        </p:spPr>
      </p:pic>
    </p:spTree>
    <p:extLst>
      <p:ext uri="{BB962C8B-B14F-4D97-AF65-F5344CB8AC3E}">
        <p14:creationId xmlns:p14="http://schemas.microsoft.com/office/powerpoint/2010/main" val="20460574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D8559FA-1478-2614-1182-9C535A366AD2}"/>
              </a:ext>
            </a:extLst>
          </p:cNvPr>
          <p:cNvSpPr txBox="1"/>
          <p:nvPr/>
        </p:nvSpPr>
        <p:spPr>
          <a:xfrm>
            <a:off x="822960" y="1582341"/>
            <a:ext cx="10805160" cy="4893647"/>
          </a:xfrm>
          <a:prstGeom prst="rect">
            <a:avLst/>
          </a:prstGeom>
          <a:noFill/>
        </p:spPr>
        <p:txBody>
          <a:bodyPr wrap="square">
            <a:spAutoFit/>
          </a:bodyPr>
          <a:lstStyle/>
          <a:p>
            <a:pPr>
              <a:buNone/>
            </a:pPr>
            <a:r>
              <a:rPr lang="en-US" sz="3200" dirty="0">
                <a:latin typeface="Algerian" panose="04020705040A02060702" pitchFamily="82" charset="0"/>
              </a:rPr>
              <a:t>Conclusion</a:t>
            </a:r>
          </a:p>
          <a:p>
            <a:pPr>
              <a:buNone/>
            </a:pPr>
            <a:r>
              <a:rPr lang="en-US" sz="2800" dirty="0"/>
              <a:t>This analysis reveals that students with advanced coding skills, higher CGPA, and internship experience are significantly more likely to be placed in desirable job roles. Branches like CSE and Data Science show stronger placement outcomes, while basic skill levels and limited practical exposure correlate with lower placement rates. By identifying these patterns, institutions can tailor their training programs to bridge skill gaps and improve employability. The insights from this project empower colleges to make data-driven decisions that align academic development with industry expectations, ultimately enhancing student success in the job market.</a:t>
            </a:r>
          </a:p>
        </p:txBody>
      </p:sp>
    </p:spTree>
    <p:extLst>
      <p:ext uri="{BB962C8B-B14F-4D97-AF65-F5344CB8AC3E}">
        <p14:creationId xmlns:p14="http://schemas.microsoft.com/office/powerpoint/2010/main" val="40918568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2211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50DB61E8-6B83-95BB-C1A5-E2D0615BBED4}"/>
              </a:ext>
            </a:extLst>
          </p:cNvPr>
          <p:cNvSpPr txBox="1"/>
          <p:nvPr/>
        </p:nvSpPr>
        <p:spPr>
          <a:xfrm>
            <a:off x="1524000" y="1671116"/>
            <a:ext cx="8937522" cy="1384995"/>
          </a:xfrm>
          <a:prstGeom prst="rect">
            <a:avLst/>
          </a:prstGeom>
          <a:noFill/>
        </p:spPr>
        <p:txBody>
          <a:bodyPr wrap="square">
            <a:spAutoFit/>
          </a:bodyPr>
          <a:lstStyle/>
          <a:p>
            <a:r>
              <a:rPr lang="en-US" sz="2800" dirty="0">
                <a:solidFill>
                  <a:schemeClr val="bg1"/>
                </a:solidFill>
                <a:latin typeface="Algerian" panose="04020705040A02060702" pitchFamily="82" charset="0"/>
              </a:rPr>
              <a:t>NAME : RUBISHNA K</a:t>
            </a:r>
          </a:p>
          <a:p>
            <a:r>
              <a:rPr lang="en-US" sz="2800" dirty="0">
                <a:solidFill>
                  <a:schemeClr val="bg1"/>
                </a:solidFill>
                <a:latin typeface="Algerian" panose="04020705040A02060702" pitchFamily="82" charset="0"/>
              </a:rPr>
              <a:t>ROLL NO: 25BDS034</a:t>
            </a:r>
          </a:p>
          <a:p>
            <a:r>
              <a:rPr lang="en-US" sz="2800" dirty="0">
                <a:solidFill>
                  <a:schemeClr val="bg1"/>
                </a:solidFill>
                <a:latin typeface="Algerian" panose="04020705040A02060702" pitchFamily="82" charset="0"/>
              </a:rPr>
              <a:t>TOPIC: COLLEGE STUDENTS SKILL SET </a:t>
            </a:r>
            <a:r>
              <a:rPr lang="en-US" sz="2800" dirty="0">
                <a:latin typeface="Algerian" panose="04020705040A02060702" pitchFamily="82" charset="0"/>
              </a:rPr>
              <a:t>VS PLACEMENT</a:t>
            </a:r>
            <a:endParaRPr lang="en-IN" sz="2800" dirty="0">
              <a:latin typeface="Algerian" panose="04020705040A02060702" pitchFamily="82" charset="0"/>
            </a:endParaRPr>
          </a:p>
        </p:txBody>
      </p:sp>
    </p:spTree>
    <p:extLst>
      <p:ext uri="{BB962C8B-B14F-4D97-AF65-F5344CB8AC3E}">
        <p14:creationId xmlns:p14="http://schemas.microsoft.com/office/powerpoint/2010/main" val="14277788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573196-0D3D-9106-E350-6FA08DD27F9D}"/>
              </a:ext>
            </a:extLst>
          </p:cNvPr>
          <p:cNvSpPr>
            <a:spLocks noGrp="1"/>
          </p:cNvSpPr>
          <p:nvPr>
            <p:ph type="ctrTitle" idx="4294967295"/>
          </p:nvPr>
        </p:nvSpPr>
        <p:spPr>
          <a:xfrm>
            <a:off x="7996238" y="466725"/>
            <a:ext cx="4195762" cy="2052638"/>
          </a:xfrm>
        </p:spPr>
        <p:txBody>
          <a:bodyPr vert="horz" lIns="91440" tIns="45720" rIns="91440" bIns="45720" rtlCol="0" anchor="b">
            <a:normAutofit/>
          </a:bodyPr>
          <a:lstStyle/>
          <a:p>
            <a:r>
              <a:rPr lang="en-US" sz="5600"/>
              <a:t>DATA ANALYSIS </a:t>
            </a:r>
          </a:p>
        </p:txBody>
      </p:sp>
      <p:pic>
        <p:nvPicPr>
          <p:cNvPr id="4" name="Picture 3">
            <a:extLst>
              <a:ext uri="{FF2B5EF4-FFF2-40B4-BE49-F238E27FC236}">
                <a16:creationId xmlns:a16="http://schemas.microsoft.com/office/drawing/2014/main" id="{4D5B3715-7689-B70F-7139-2B325AA55E72}"/>
              </a:ext>
            </a:extLst>
          </p:cNvPr>
          <p:cNvPicPr>
            <a:picLocks noChangeAspect="1"/>
          </p:cNvPicPr>
          <p:nvPr/>
        </p:nvPicPr>
        <p:blipFill>
          <a:blip r:embed="rId2"/>
          <a:srcRect r="-3" b="-3"/>
          <a:stretch>
            <a:fillRect/>
          </a:stretch>
        </p:blipFill>
        <p:spPr>
          <a:xfrm>
            <a:off x="505418" y="554151"/>
            <a:ext cx="5742189" cy="5742189"/>
          </a:xfrm>
          <a:custGeom>
            <a:avLst/>
            <a:gdLst/>
            <a:ahLst/>
            <a:cxnLst/>
            <a:rect l="l" t="t" r="r" b="b"/>
            <a:pathLst>
              <a:path w="1838528" h="1838528">
                <a:moveTo>
                  <a:pt x="919264" y="0"/>
                </a:moveTo>
                <a:cubicBezTo>
                  <a:pt x="1426959" y="0"/>
                  <a:pt x="1838528" y="411569"/>
                  <a:pt x="1838528" y="919264"/>
                </a:cubicBezTo>
                <a:cubicBezTo>
                  <a:pt x="1838528" y="1426959"/>
                  <a:pt x="1426959" y="1838528"/>
                  <a:pt x="919264" y="1838528"/>
                </a:cubicBezTo>
                <a:cubicBezTo>
                  <a:pt x="411569" y="1838528"/>
                  <a:pt x="0" y="1426959"/>
                  <a:pt x="0" y="919264"/>
                </a:cubicBezTo>
                <a:cubicBezTo>
                  <a:pt x="0" y="411569"/>
                  <a:pt x="411569" y="0"/>
                  <a:pt x="919264" y="0"/>
                </a:cubicBezTo>
                <a:close/>
              </a:path>
            </a:pathLst>
          </a:custGeom>
        </p:spPr>
      </p:pic>
      <p:sp>
        <p:nvSpPr>
          <p:cNvPr id="6" name="TextBox 5">
            <a:extLst>
              <a:ext uri="{FF2B5EF4-FFF2-40B4-BE49-F238E27FC236}">
                <a16:creationId xmlns:a16="http://schemas.microsoft.com/office/drawing/2014/main" id="{324579B7-A25D-BE20-4F63-E7A40FC4A34B}"/>
              </a:ext>
            </a:extLst>
          </p:cNvPr>
          <p:cNvSpPr txBox="1"/>
          <p:nvPr/>
        </p:nvSpPr>
        <p:spPr>
          <a:xfrm>
            <a:off x="6657715" y="2990818"/>
            <a:ext cx="4195673" cy="2913872"/>
          </a:xfrm>
          <a:prstGeom prst="rect">
            <a:avLst/>
          </a:prstGeom>
        </p:spPr>
        <p:txBody>
          <a:bodyPr vert="horz" lIns="91440" tIns="45720" rIns="91440" bIns="45720" rtlCol="0" anchor="t">
            <a:normAutofit fontScale="92500" lnSpcReduction="20000"/>
          </a:bodyPr>
          <a:lstStyle/>
          <a:p>
            <a:pPr>
              <a:lnSpc>
                <a:spcPct val="90000"/>
              </a:lnSpc>
              <a:spcAft>
                <a:spcPts val="600"/>
              </a:spcAft>
            </a:pPr>
            <a:r>
              <a:rPr lang="en-US" sz="2000" dirty="0"/>
              <a:t>Data analysis is the process of inspecting, cleaning, transforming, and modeling data to discover useful insights, identify patterns, and support decision-making. In this project, I analyzed student data by degree, branch, coding level, internships, CGPA, and job roles to understand how these factors influence placement outcomes. The goal is to extract actionable insights that help improve student training and placement strategies.</a:t>
            </a:r>
          </a:p>
          <a:p>
            <a:pPr>
              <a:lnSpc>
                <a:spcPct val="90000"/>
              </a:lnSpc>
              <a:spcAft>
                <a:spcPts val="600"/>
              </a:spcAft>
            </a:pPr>
            <a:endParaRPr lang="en-US" sz="2000" b="1" dirty="0">
              <a:solidFill>
                <a:schemeClr val="tx1">
                  <a:alpha val="80000"/>
                </a:schemeClr>
              </a:solidFill>
            </a:endParaRPr>
          </a:p>
        </p:txBody>
      </p:sp>
    </p:spTree>
    <p:extLst>
      <p:ext uri="{BB962C8B-B14F-4D97-AF65-F5344CB8AC3E}">
        <p14:creationId xmlns:p14="http://schemas.microsoft.com/office/powerpoint/2010/main" val="21406454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E56DC31-BE0A-2FDA-CCC4-887B478C5CF7}"/>
              </a:ext>
            </a:extLst>
          </p:cNvPr>
          <p:cNvPicPr>
            <a:picLocks noChangeAspect="1"/>
          </p:cNvPicPr>
          <p:nvPr/>
        </p:nvPicPr>
        <p:blipFill>
          <a:blip r:embed="rId2"/>
          <a:stretch>
            <a:fillRect/>
          </a:stretch>
        </p:blipFill>
        <p:spPr>
          <a:xfrm>
            <a:off x="3404143" y="643468"/>
            <a:ext cx="3718686" cy="5571066"/>
          </a:xfrm>
          <a:prstGeom prst="rect">
            <a:avLst/>
          </a:prstGeom>
        </p:spPr>
      </p:pic>
    </p:spTree>
    <p:extLst>
      <p:ext uri="{BB962C8B-B14F-4D97-AF65-F5344CB8AC3E}">
        <p14:creationId xmlns:p14="http://schemas.microsoft.com/office/powerpoint/2010/main" val="14067713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649F72F-CEEF-E931-65A2-397A8D35FD44}"/>
              </a:ext>
            </a:extLst>
          </p:cNvPr>
          <p:cNvPicPr>
            <a:picLocks noChangeAspect="1"/>
          </p:cNvPicPr>
          <p:nvPr/>
        </p:nvPicPr>
        <p:blipFill>
          <a:blip r:embed="rId2"/>
          <a:stretch>
            <a:fillRect/>
          </a:stretch>
        </p:blipFill>
        <p:spPr>
          <a:xfrm>
            <a:off x="1466596" y="734944"/>
            <a:ext cx="9845040" cy="5388112"/>
          </a:xfrm>
          <a:prstGeom prst="rect">
            <a:avLst/>
          </a:prstGeom>
        </p:spPr>
      </p:pic>
    </p:spTree>
    <p:extLst>
      <p:ext uri="{BB962C8B-B14F-4D97-AF65-F5344CB8AC3E}">
        <p14:creationId xmlns:p14="http://schemas.microsoft.com/office/powerpoint/2010/main" val="42356315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C96A327-1D1A-D285-FB29-2176580A903B}"/>
              </a:ext>
            </a:extLst>
          </p:cNvPr>
          <p:cNvPicPr>
            <a:picLocks noChangeAspect="1"/>
          </p:cNvPicPr>
          <p:nvPr/>
        </p:nvPicPr>
        <p:blipFill>
          <a:blip r:embed="rId2"/>
          <a:stretch>
            <a:fillRect/>
          </a:stretch>
        </p:blipFill>
        <p:spPr>
          <a:xfrm>
            <a:off x="1643865" y="457200"/>
            <a:ext cx="8904270" cy="5943600"/>
          </a:xfrm>
          <a:prstGeom prst="rect">
            <a:avLst/>
          </a:prstGeom>
        </p:spPr>
      </p:pic>
    </p:spTree>
    <p:extLst>
      <p:ext uri="{BB962C8B-B14F-4D97-AF65-F5344CB8AC3E}">
        <p14:creationId xmlns:p14="http://schemas.microsoft.com/office/powerpoint/2010/main" val="34868685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9BED597-CCAA-76C1-FA5C-4E04A997E033}"/>
              </a:ext>
            </a:extLst>
          </p:cNvPr>
          <p:cNvSpPr txBox="1"/>
          <p:nvPr/>
        </p:nvSpPr>
        <p:spPr>
          <a:xfrm>
            <a:off x="838200" y="5358141"/>
            <a:ext cx="10515600" cy="942664"/>
          </a:xfrm>
          <a:prstGeom prst="rect">
            <a:avLst/>
          </a:prstGeom>
        </p:spPr>
        <p:txBody>
          <a:bodyPr vert="horz" lIns="91440" tIns="45720" rIns="91440" bIns="45720" rtlCol="0" anchor="ctr">
            <a:normAutofit/>
          </a:bodyPr>
          <a:lstStyle/>
          <a:p>
            <a:pPr algn="ctr">
              <a:lnSpc>
                <a:spcPct val="90000"/>
              </a:lnSpc>
              <a:spcBef>
                <a:spcPct val="0"/>
              </a:spcBef>
              <a:spcAft>
                <a:spcPts val="600"/>
              </a:spcAft>
            </a:pPr>
            <a:endParaRPr lang="en-US" sz="5200" kern="1200" dirty="0">
              <a:solidFill>
                <a:schemeClr val="tx1"/>
              </a:solidFill>
              <a:latin typeface="+mj-lt"/>
              <a:ea typeface="+mj-ea"/>
              <a:cs typeface="+mj-cs"/>
            </a:endParaRPr>
          </a:p>
        </p:txBody>
      </p:sp>
      <p:pic>
        <p:nvPicPr>
          <p:cNvPr id="6" name="Picture 5">
            <a:extLst>
              <a:ext uri="{FF2B5EF4-FFF2-40B4-BE49-F238E27FC236}">
                <a16:creationId xmlns:a16="http://schemas.microsoft.com/office/drawing/2014/main" id="{7CDC4860-AF50-CC85-1A1B-F43B15829669}"/>
              </a:ext>
            </a:extLst>
          </p:cNvPr>
          <p:cNvPicPr>
            <a:picLocks noChangeAspect="1"/>
          </p:cNvPicPr>
          <p:nvPr/>
        </p:nvPicPr>
        <p:blipFill>
          <a:blip r:embed="rId2"/>
          <a:stretch>
            <a:fillRect/>
          </a:stretch>
        </p:blipFill>
        <p:spPr>
          <a:xfrm>
            <a:off x="0" y="0"/>
            <a:ext cx="12192000" cy="6857999"/>
          </a:xfrm>
          <a:prstGeom prst="rect">
            <a:avLst/>
          </a:prstGeom>
        </p:spPr>
      </p:pic>
    </p:spTree>
    <p:extLst>
      <p:ext uri="{BB962C8B-B14F-4D97-AF65-F5344CB8AC3E}">
        <p14:creationId xmlns:p14="http://schemas.microsoft.com/office/powerpoint/2010/main" val="11854045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B5D1D24-E149-CFCE-2DF6-23198EBA39BC}"/>
              </a:ext>
            </a:extLst>
          </p:cNvPr>
          <p:cNvPicPr>
            <a:picLocks noChangeAspect="1"/>
          </p:cNvPicPr>
          <p:nvPr/>
        </p:nvPicPr>
        <p:blipFill>
          <a:blip r:embed="rId2"/>
          <a:stretch>
            <a:fillRect/>
          </a:stretch>
        </p:blipFill>
        <p:spPr>
          <a:xfrm>
            <a:off x="1" y="1"/>
            <a:ext cx="12191999" cy="6857999"/>
          </a:xfrm>
          <a:prstGeom prst="rect">
            <a:avLst/>
          </a:prstGeom>
        </p:spPr>
      </p:pic>
    </p:spTree>
    <p:extLst>
      <p:ext uri="{BB962C8B-B14F-4D97-AF65-F5344CB8AC3E}">
        <p14:creationId xmlns:p14="http://schemas.microsoft.com/office/powerpoint/2010/main" val="6581360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2000"/>
            <a:lum/>
          </a:blip>
          <a:srcRect/>
          <a:stretch>
            <a:fillRect l="-14000" r="-14000"/>
          </a:stretch>
        </a:blip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15F2F95-B8FF-0624-E711-2365FCC18B0C}"/>
              </a:ext>
            </a:extLst>
          </p:cNvPr>
          <p:cNvSpPr txBox="1"/>
          <p:nvPr/>
        </p:nvSpPr>
        <p:spPr>
          <a:xfrm>
            <a:off x="1022555" y="1307800"/>
            <a:ext cx="8121445" cy="3877985"/>
          </a:xfrm>
          <a:prstGeom prst="rect">
            <a:avLst/>
          </a:prstGeom>
          <a:noFill/>
        </p:spPr>
        <p:txBody>
          <a:bodyPr wrap="square">
            <a:spAutoFit/>
          </a:bodyPr>
          <a:lstStyle/>
          <a:p>
            <a:pPr>
              <a:buNone/>
            </a:pPr>
            <a:r>
              <a:rPr lang="en-US" sz="2400" b="1" dirty="0">
                <a:latin typeface="Algerian" panose="04020705040A02060702" pitchFamily="82" charset="0"/>
              </a:rPr>
              <a:t>STUDENT SKILL AND PLACEMENT DASHBOARD OVER VIEW</a:t>
            </a:r>
          </a:p>
          <a:p>
            <a:pPr>
              <a:buNone/>
            </a:pPr>
            <a:r>
              <a:rPr lang="en-US" dirty="0"/>
              <a:t>This dashboard visualizes how college students' academic backgrounds and skill levels correlate with placement success. It includes:</a:t>
            </a:r>
          </a:p>
          <a:p>
            <a:pPr>
              <a:buFont typeface="Arial" panose="020B0604020202020204" pitchFamily="34" charset="0"/>
              <a:buChar char="•"/>
            </a:pPr>
            <a:r>
              <a:rPr lang="en-US" b="1" dirty="0"/>
              <a:t>Degree vs Count</a:t>
            </a:r>
            <a:r>
              <a:rPr lang="en-US" dirty="0"/>
              <a:t>: Shows student distribution across degrees (MBA, </a:t>
            </a:r>
            <a:r>
              <a:rPr lang="en-US" dirty="0" err="1"/>
              <a:t>M.Sc</a:t>
            </a:r>
            <a:r>
              <a:rPr lang="en-US" dirty="0"/>
              <a:t>, BCA, </a:t>
            </a:r>
            <a:r>
              <a:rPr lang="en-US" dirty="0" err="1"/>
              <a:t>B.Tech</a:t>
            </a:r>
            <a:r>
              <a:rPr lang="en-US" dirty="0"/>
              <a:t>, </a:t>
            </a:r>
            <a:r>
              <a:rPr lang="en-US" dirty="0" err="1"/>
              <a:t>B.Sc</a:t>
            </a:r>
            <a:r>
              <a:rPr lang="en-US" dirty="0"/>
              <a:t>) segmented by gender.</a:t>
            </a:r>
          </a:p>
          <a:p>
            <a:pPr>
              <a:buFont typeface="Arial" panose="020B0604020202020204" pitchFamily="34" charset="0"/>
              <a:buChar char="•"/>
            </a:pPr>
            <a:r>
              <a:rPr lang="en-US" b="1" dirty="0"/>
              <a:t>Branch vs CGPA vs LPA</a:t>
            </a:r>
            <a:r>
              <a:rPr lang="en-US" dirty="0"/>
              <a:t>: Pie chart showing branch-wise CGPA and average salary.</a:t>
            </a:r>
          </a:p>
          <a:p>
            <a:pPr>
              <a:buFont typeface="Arial" panose="020B0604020202020204" pitchFamily="34" charset="0"/>
              <a:buChar char="•"/>
            </a:pPr>
            <a:r>
              <a:rPr lang="en-US" b="1" dirty="0"/>
              <a:t>Job Role vs Age</a:t>
            </a:r>
            <a:r>
              <a:rPr lang="en-US" dirty="0"/>
              <a:t>: Bar chart mapping job roles to age groups.</a:t>
            </a:r>
          </a:p>
          <a:p>
            <a:pPr>
              <a:buFont typeface="Arial" panose="020B0604020202020204" pitchFamily="34" charset="0"/>
              <a:buChar char="•"/>
            </a:pPr>
            <a:r>
              <a:rPr lang="en-US" b="1" dirty="0"/>
              <a:t>Internships vs Skills vs Placement</a:t>
            </a:r>
            <a:r>
              <a:rPr lang="en-US" dirty="0"/>
              <a:t>: Line chart showing internship count by skill level and placement status.</a:t>
            </a:r>
          </a:p>
          <a:p>
            <a:pPr>
              <a:buFont typeface="Arial" panose="020B0604020202020204" pitchFamily="34" charset="0"/>
              <a:buChar char="•"/>
            </a:pPr>
            <a:r>
              <a:rPr lang="en-US" b="1" dirty="0"/>
              <a:t>Coding Level Distribution</a:t>
            </a:r>
            <a:r>
              <a:rPr lang="en-US" dirty="0"/>
              <a:t>: Pie chart showing percentage of students at basic, intermediate, and advanced coding levels.</a:t>
            </a:r>
          </a:p>
        </p:txBody>
      </p:sp>
    </p:spTree>
    <p:extLst>
      <p:ext uri="{BB962C8B-B14F-4D97-AF65-F5344CB8AC3E}">
        <p14:creationId xmlns:p14="http://schemas.microsoft.com/office/powerpoint/2010/main" val="927746664"/>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0E2841"/>
      </a:dk2>
      <a:lt2>
        <a:srgbClr val="E8E8E8"/>
      </a:lt2>
      <a:accent1>
        <a:srgbClr val="196B24"/>
      </a:accent1>
      <a:accent2>
        <a:srgbClr val="4EA72E"/>
      </a:accent2>
      <a:accent3>
        <a:srgbClr val="156082"/>
      </a:accent3>
      <a:accent4>
        <a:srgbClr val="0F9ED5"/>
      </a:accent4>
      <a:accent5>
        <a:srgbClr val="A02B93"/>
      </a:accent5>
      <a:accent6>
        <a:srgbClr val="E97132"/>
      </a:accent6>
      <a:hlink>
        <a:srgbClr val="467886"/>
      </a:hlink>
      <a:folHlink>
        <a:srgbClr val="96607D"/>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97E0A228-C590-4D20-B05F-A6BF04A05448}"/>
    </a:ext>
  </a:extLst>
</a:theme>
</file>

<file path=docProps/app.xml><?xml version="1.0" encoding="utf-8"?>
<Properties xmlns="http://schemas.openxmlformats.org/officeDocument/2006/extended-properties" xmlns:vt="http://schemas.openxmlformats.org/officeDocument/2006/docPropsVTypes">
  <Template>Office Theme</Template>
  <TotalTime>152</TotalTime>
  <Words>454</Words>
  <Application>Microsoft Office PowerPoint</Application>
  <PresentationFormat>Widescreen</PresentationFormat>
  <Paragraphs>40</Paragraphs>
  <Slides>14</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Algerian</vt:lpstr>
      <vt:lpstr>Aptos</vt:lpstr>
      <vt:lpstr>Aptos Display</vt:lpstr>
      <vt:lpstr>Arial</vt:lpstr>
      <vt:lpstr>Office Theme</vt:lpstr>
      <vt:lpstr>COLLEGE STUDENTS SKILL SET VS PLACEMENT</vt:lpstr>
      <vt:lpstr>PowerPoint Presentation</vt:lpstr>
      <vt:lpstr>DATA ANALYSIS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Rubishna K 25BDS034</dc:creator>
  <cp:lastModifiedBy>Rubishna K 25BDS034</cp:lastModifiedBy>
  <cp:revision>2</cp:revision>
  <dcterms:created xsi:type="dcterms:W3CDTF">2026-01-09T03:10:54Z</dcterms:created>
  <dcterms:modified xsi:type="dcterms:W3CDTF">2026-01-09T06:11:14Z</dcterms:modified>
</cp:coreProperties>
</file>